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3"/>
  </p:handoutMasterIdLst>
  <p:sldIdLst>
    <p:sldId id="256" r:id="rId2"/>
    <p:sldId id="301" r:id="rId3"/>
    <p:sldId id="302" r:id="rId4"/>
    <p:sldId id="305" r:id="rId5"/>
    <p:sldId id="257" r:id="rId6"/>
    <p:sldId id="258" r:id="rId7"/>
    <p:sldId id="261" r:id="rId8"/>
    <p:sldId id="259" r:id="rId9"/>
    <p:sldId id="325" r:id="rId10"/>
    <p:sldId id="333" r:id="rId11"/>
    <p:sldId id="260" r:id="rId12"/>
    <p:sldId id="334" r:id="rId13"/>
    <p:sldId id="263" r:id="rId14"/>
    <p:sldId id="262" r:id="rId15"/>
    <p:sldId id="335" r:id="rId16"/>
    <p:sldId id="326" r:id="rId17"/>
    <p:sldId id="327" r:id="rId18"/>
    <p:sldId id="336" r:id="rId19"/>
    <p:sldId id="328" r:id="rId20"/>
    <p:sldId id="329" r:id="rId21"/>
    <p:sldId id="330" r:id="rId22"/>
    <p:sldId id="331" r:id="rId23"/>
    <p:sldId id="264" r:id="rId24"/>
    <p:sldId id="265" r:id="rId25"/>
    <p:sldId id="266" r:id="rId26"/>
    <p:sldId id="267" r:id="rId27"/>
    <p:sldId id="270" r:id="rId28"/>
    <p:sldId id="269" r:id="rId29"/>
    <p:sldId id="271" r:id="rId30"/>
    <p:sldId id="272" r:id="rId31"/>
    <p:sldId id="274" r:id="rId32"/>
    <p:sldId id="337" r:id="rId33"/>
    <p:sldId id="276" r:id="rId34"/>
    <p:sldId id="332" r:id="rId35"/>
    <p:sldId id="275" r:id="rId36"/>
    <p:sldId id="277" r:id="rId37"/>
    <p:sldId id="278" r:id="rId38"/>
    <p:sldId id="279" r:id="rId39"/>
    <p:sldId id="280" r:id="rId40"/>
    <p:sldId id="281" r:id="rId41"/>
    <p:sldId id="282" r:id="rId42"/>
    <p:sldId id="283" r:id="rId43"/>
    <p:sldId id="284" r:id="rId44"/>
    <p:sldId id="285" r:id="rId45"/>
    <p:sldId id="287" r:id="rId46"/>
    <p:sldId id="286" r:id="rId47"/>
    <p:sldId id="338" r:id="rId48"/>
    <p:sldId id="288" r:id="rId49"/>
    <p:sldId id="289" r:id="rId50"/>
    <p:sldId id="290" r:id="rId51"/>
    <p:sldId id="293" r:id="rId52"/>
    <p:sldId id="291" r:id="rId53"/>
    <p:sldId id="339" r:id="rId54"/>
    <p:sldId id="292" r:id="rId55"/>
    <p:sldId id="294" r:id="rId56"/>
    <p:sldId id="295" r:id="rId57"/>
    <p:sldId id="340" r:id="rId58"/>
    <p:sldId id="296" r:id="rId59"/>
    <p:sldId id="297" r:id="rId60"/>
    <p:sldId id="298" r:id="rId61"/>
    <p:sldId id="299" r:id="rId62"/>
    <p:sldId id="300" r:id="rId63"/>
    <p:sldId id="306" r:id="rId64"/>
    <p:sldId id="307" r:id="rId65"/>
    <p:sldId id="308" r:id="rId66"/>
    <p:sldId id="309" r:id="rId67"/>
    <p:sldId id="310" r:id="rId68"/>
    <p:sldId id="311" r:id="rId69"/>
    <p:sldId id="312" r:id="rId70"/>
    <p:sldId id="313" r:id="rId71"/>
    <p:sldId id="314" r:id="rId72"/>
    <p:sldId id="315" r:id="rId73"/>
    <p:sldId id="316" r:id="rId74"/>
    <p:sldId id="317" r:id="rId75"/>
    <p:sldId id="318" r:id="rId76"/>
    <p:sldId id="319" r:id="rId77"/>
    <p:sldId id="320" r:id="rId78"/>
    <p:sldId id="321" r:id="rId79"/>
    <p:sldId id="322" r:id="rId80"/>
    <p:sldId id="323" r:id="rId81"/>
    <p:sldId id="324" r:id="rId82"/>
  </p:sldIdLst>
  <p:sldSz cx="9144000" cy="6858000" type="screen4x3"/>
  <p:notesSz cx="9906000" cy="6794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11109" y="0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14DAA-21EA-42A5-91A1-9E33652A681D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11109" y="6453596"/>
            <a:ext cx="42926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35602-10AA-4A15-8500-F98D93F7F4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4435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349D-D5D4-4DA6-934A-618E5BD06428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BBD3-0EB5-49B2-990B-592F8D9E6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74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349D-D5D4-4DA6-934A-618E5BD06428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BBD3-0EB5-49B2-990B-592F8D9E6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363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7FDE349D-D5D4-4DA6-934A-618E5BD06428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3275BBD3-0EB5-49B2-990B-592F8D9E6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157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349D-D5D4-4DA6-934A-618E5BD06428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BBD3-0EB5-49B2-990B-592F8D9E6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87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DE349D-D5D4-4DA6-934A-618E5BD06428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75BBD3-0EB5-49B2-990B-592F8D9E6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68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349D-D5D4-4DA6-934A-618E5BD06428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BBD3-0EB5-49B2-990B-592F8D9E6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97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349D-D5D4-4DA6-934A-618E5BD06428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BBD3-0EB5-49B2-990B-592F8D9E6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175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349D-D5D4-4DA6-934A-618E5BD06428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BBD3-0EB5-49B2-990B-592F8D9E6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2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349D-D5D4-4DA6-934A-618E5BD06428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BBD3-0EB5-49B2-990B-592F8D9E6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34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349D-D5D4-4DA6-934A-618E5BD06428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BBD3-0EB5-49B2-990B-592F8D9E6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397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E349D-D5D4-4DA6-934A-618E5BD06428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5BBD3-0EB5-49B2-990B-592F8D9E6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800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FDE349D-D5D4-4DA6-934A-618E5BD06428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275BBD3-0EB5-49B2-990B-592F8D9E6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7337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87684"/>
            <a:ext cx="7772400" cy="712765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B050"/>
                </a:solidFill>
              </a:rPr>
              <a:t>Advanced Python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437112"/>
            <a:ext cx="6858000" cy="1309255"/>
          </a:xfrm>
        </p:spPr>
        <p:txBody>
          <a:bodyPr>
            <a:normAutofit/>
          </a:bodyPr>
          <a:lstStyle/>
          <a:p>
            <a:pPr algn="r"/>
            <a:r>
              <a:rPr lang="en-GB" sz="4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Numpy</a:t>
            </a:r>
            <a:endParaRPr lang="en-GB" sz="4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449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66928" cy="11430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arr2</a:t>
            </a:r>
          </a:p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arr2.ndim</a:t>
            </a:r>
          </a:p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type(arr2.ndim)</a:t>
            </a:r>
          </a:p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arr2.shape</a:t>
            </a:r>
          </a:p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type(arr2.shape)</a:t>
            </a:r>
          </a:p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arr2.shape[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arr2.shape[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860032" y="548680"/>
            <a:ext cx="405586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OUTPUT</a:t>
            </a:r>
          </a:p>
          <a:p>
            <a:r>
              <a:rPr lang="en-GB" sz="4000" b="1" dirty="0"/>
              <a:t>[[1 2 3 4]</a:t>
            </a:r>
          </a:p>
          <a:p>
            <a:r>
              <a:rPr lang="en-GB" sz="4000" b="1" dirty="0"/>
              <a:t> [5 6 7 8]]</a:t>
            </a:r>
          </a:p>
          <a:p>
            <a:r>
              <a:rPr lang="en-GB" sz="4000" b="1" dirty="0"/>
              <a:t>2</a:t>
            </a:r>
          </a:p>
          <a:p>
            <a:r>
              <a:rPr lang="en-GB" sz="4000" b="1" dirty="0"/>
              <a:t>&lt;type '</a:t>
            </a:r>
            <a:r>
              <a:rPr lang="en-GB" sz="4000" b="1" dirty="0" err="1"/>
              <a:t>int</a:t>
            </a:r>
            <a:r>
              <a:rPr lang="en-GB" sz="4000" b="1" dirty="0"/>
              <a:t>'&gt;</a:t>
            </a:r>
          </a:p>
          <a:p>
            <a:r>
              <a:rPr lang="en-GB" sz="4000" b="1" dirty="0"/>
              <a:t>(2L, 4L)</a:t>
            </a:r>
          </a:p>
          <a:p>
            <a:r>
              <a:rPr lang="en-GB" sz="4000" b="1" dirty="0"/>
              <a:t>&lt;type 'tuple'&gt;</a:t>
            </a:r>
          </a:p>
          <a:p>
            <a:r>
              <a:rPr lang="en-GB" sz="4000" b="1" dirty="0"/>
              <a:t>2</a:t>
            </a:r>
          </a:p>
          <a:p>
            <a:r>
              <a:rPr lang="en-GB" sz="40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96457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3d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data2 = [[[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]]]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arr2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data2)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arr2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arr2.ndim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arr2.shape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6380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3d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data2 = [[[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]]]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arr2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data2)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arr2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arr2.ndim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arr2.shape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084168" y="2172027"/>
            <a:ext cx="222112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/>
              <a:t>OUTPUT</a:t>
            </a:r>
          </a:p>
          <a:p>
            <a:r>
              <a:rPr lang="en-GB" sz="3600" b="1" dirty="0"/>
              <a:t>[[[1]]]</a:t>
            </a:r>
          </a:p>
          <a:p>
            <a:r>
              <a:rPr lang="en-GB" sz="3600" b="1" dirty="0"/>
              <a:t>3</a:t>
            </a:r>
          </a:p>
          <a:p>
            <a:r>
              <a:rPr lang="en-GB" sz="3600" b="1" dirty="0"/>
              <a:t>(1L, 1L, 1L)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72620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More making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145867"/>
            <a:ext cx="4114800" cy="4525963"/>
          </a:xfrm>
        </p:spPr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np.zeros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np.zeros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))</a:t>
            </a:r>
          </a:p>
          <a:p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np.empty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923928" y="1638859"/>
            <a:ext cx="535287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[ 0.  0.  0.  0.  0.  0.  0.  0.  0.  0.]</a:t>
            </a:r>
          </a:p>
          <a:p>
            <a:endParaRPr lang="en-GB" sz="2800" b="1" dirty="0"/>
          </a:p>
          <a:p>
            <a:r>
              <a:rPr lang="en-GB" sz="2800" b="1" dirty="0"/>
              <a:t>[[ 0.  0.  0.  0.  0.  0.]</a:t>
            </a:r>
          </a:p>
          <a:p>
            <a:r>
              <a:rPr lang="en-GB" sz="2800" b="1" dirty="0"/>
              <a:t> [ 0.  0.  0.  0.  0.  0.]</a:t>
            </a:r>
          </a:p>
          <a:p>
            <a:r>
              <a:rPr lang="en-GB" sz="2800" b="1" dirty="0"/>
              <a:t> [ 0.  0.  0.  0.  0.  0.]]</a:t>
            </a:r>
          </a:p>
          <a:p>
            <a:endParaRPr lang="en-GB" sz="2800" b="1" dirty="0"/>
          </a:p>
          <a:p>
            <a:r>
              <a:rPr lang="en-GB" sz="2800" b="1" dirty="0"/>
              <a:t>[[[ 0.  0.]</a:t>
            </a:r>
          </a:p>
          <a:p>
            <a:r>
              <a:rPr lang="en-GB" sz="2800" b="1" dirty="0"/>
              <a:t>  [ 0.  0.]</a:t>
            </a:r>
          </a:p>
          <a:p>
            <a:r>
              <a:rPr lang="en-GB" sz="2800" b="1" dirty="0"/>
              <a:t>  [ 0.  0.]]</a:t>
            </a:r>
          </a:p>
          <a:p>
            <a:r>
              <a:rPr lang="en-GB" sz="2800" b="1" dirty="0"/>
              <a:t> [[ 0.  0.]</a:t>
            </a:r>
          </a:p>
          <a:p>
            <a:r>
              <a:rPr lang="en-GB" sz="2800" b="1" dirty="0"/>
              <a:t>  [ 0.  0.]</a:t>
            </a:r>
          </a:p>
          <a:p>
            <a:r>
              <a:rPr lang="en-GB" sz="2800" b="1" dirty="0"/>
              <a:t>  [ 0.  0.]]]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594181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1" dirty="0"/>
              <a:t>Operations between arrays and scalars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047861"/>
            <a:ext cx="4402832" cy="4525963"/>
          </a:xfrm>
        </p:spPr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([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1.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2.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3.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*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-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/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**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0.5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8215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656"/>
            <a:ext cx="9138989" cy="1143000"/>
          </a:xfrm>
        </p:spPr>
        <p:txBody>
          <a:bodyPr>
            <a:normAutofit/>
          </a:bodyPr>
          <a:lstStyle/>
          <a:p>
            <a:pPr algn="ctr"/>
            <a:r>
              <a:rPr lang="en-GB" b="1" i="1" dirty="0"/>
              <a:t>Operations between arrays and scalars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1" y="2132856"/>
            <a:ext cx="4402832" cy="4525963"/>
          </a:xfrm>
        </p:spPr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([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1.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2.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3.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*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-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/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**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0.5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44009" y="1916832"/>
            <a:ext cx="424847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          output</a:t>
            </a:r>
          </a:p>
          <a:p>
            <a:r>
              <a:rPr lang="en-GB" sz="3600" dirty="0"/>
              <a:t>[ 1.  2.  3.]</a:t>
            </a:r>
          </a:p>
          <a:p>
            <a:endParaRPr lang="en-GB" sz="3600" dirty="0"/>
          </a:p>
          <a:p>
            <a:r>
              <a:rPr lang="en-GB" sz="3600" dirty="0"/>
              <a:t>[ 1.  4.  9.]</a:t>
            </a:r>
          </a:p>
          <a:p>
            <a:endParaRPr lang="en-GB" sz="3600" dirty="0"/>
          </a:p>
          <a:p>
            <a:r>
              <a:rPr lang="en-GB" sz="3600" dirty="0"/>
              <a:t>[ 0.  0.  0.]</a:t>
            </a:r>
          </a:p>
          <a:p>
            <a:endParaRPr lang="en-GB" sz="3600" dirty="0"/>
          </a:p>
          <a:p>
            <a:r>
              <a:rPr lang="en-GB" sz="3600" dirty="0"/>
              <a:t>[ 1.      0.5     0.3333]</a:t>
            </a:r>
          </a:p>
          <a:p>
            <a:endParaRPr lang="en-GB" sz="3600" dirty="0"/>
          </a:p>
          <a:p>
            <a:r>
              <a:rPr lang="en-GB" sz="3600" dirty="0"/>
              <a:t>[ 1.      1.4142  1.7321]</a:t>
            </a:r>
          </a:p>
          <a:p>
            <a:r>
              <a:rPr lang="en-GB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415257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/>
              <a:t>Array creation functions</a:t>
            </a:r>
            <a:endParaRPr lang="en-GB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586520"/>
            <a:ext cx="7772400" cy="3056561"/>
          </a:xfrm>
        </p:spPr>
      </p:pic>
    </p:spTree>
    <p:extLst>
      <p:ext uri="{BB962C8B-B14F-4D97-AF65-F5344CB8AC3E}">
        <p14:creationId xmlns:p14="http://schemas.microsoft.com/office/powerpoint/2010/main" val="327945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519" y="2017900"/>
            <a:ext cx="4762872" cy="45259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a=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([</a:t>
            </a:r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True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dtype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=np.int64)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a.dtype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endParaRPr lang="en-GB" dirty="0">
              <a:latin typeface="Consolas"/>
            </a:endParaRP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a=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([</a:t>
            </a:r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True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dtype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=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np.bool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a.dtype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9377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524" y="2047861"/>
            <a:ext cx="4762872" cy="45259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a=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([</a:t>
            </a:r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True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dtype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=np.int64)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a.dtype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endParaRPr lang="en-GB" dirty="0">
              <a:latin typeface="Consolas"/>
            </a:endParaRP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a=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([</a:t>
            </a:r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True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dtype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=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np.bool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a.dtype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652120" y="1916832"/>
            <a:ext cx="1715470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[1]</a:t>
            </a:r>
          </a:p>
          <a:p>
            <a:r>
              <a:rPr lang="en-GB" sz="4400" b="1" dirty="0"/>
              <a:t>Int64</a:t>
            </a:r>
          </a:p>
          <a:p>
            <a:endParaRPr lang="en-GB" sz="4400" b="1" dirty="0"/>
          </a:p>
          <a:p>
            <a:endParaRPr lang="en-GB" sz="4400" b="1" dirty="0"/>
          </a:p>
          <a:p>
            <a:r>
              <a:rPr lang="en-GB" sz="4400" b="1" dirty="0"/>
              <a:t>[ True]</a:t>
            </a:r>
          </a:p>
          <a:p>
            <a:r>
              <a:rPr lang="en-GB" sz="4400" b="1" dirty="0"/>
              <a:t>bool</a:t>
            </a:r>
          </a:p>
        </p:txBody>
      </p:sp>
    </p:spTree>
    <p:extLst>
      <p:ext uri="{BB962C8B-B14F-4D97-AF65-F5344CB8AC3E}">
        <p14:creationId xmlns:p14="http://schemas.microsoft.com/office/powerpoint/2010/main" val="38825274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1" dirty="0" err="1"/>
              <a:t>NumPy</a:t>
            </a:r>
            <a:r>
              <a:rPr lang="en-GB" b="1" i="1" dirty="0"/>
              <a:t> data types 1</a:t>
            </a:r>
            <a:endParaRPr lang="en-GB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498386"/>
            <a:ext cx="7772400" cy="3232828"/>
          </a:xfrm>
        </p:spPr>
      </p:pic>
      <p:sp>
        <p:nvSpPr>
          <p:cNvPr id="5" name="Rectangle 4"/>
          <p:cNvSpPr/>
          <p:nvPr/>
        </p:nvSpPr>
        <p:spPr>
          <a:xfrm>
            <a:off x="3059832" y="2422612"/>
            <a:ext cx="792088" cy="33843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164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92D050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Numpy</a:t>
            </a:r>
            <a:endParaRPr lang="en-GB" dirty="0"/>
          </a:p>
          <a:p>
            <a:pPr lvl="1"/>
            <a:r>
              <a:rPr lang="en-GB" dirty="0"/>
              <a:t>Numeric Python</a:t>
            </a:r>
          </a:p>
          <a:p>
            <a:pPr lvl="1"/>
            <a:r>
              <a:rPr lang="en-GB" dirty="0"/>
              <a:t>Fast computation with </a:t>
            </a:r>
            <a:r>
              <a:rPr lang="en-GB" i="1" dirty="0"/>
              <a:t>n</a:t>
            </a:r>
            <a:r>
              <a:rPr lang="en-GB" dirty="0"/>
              <a:t>-dimensional arrays</a:t>
            </a:r>
          </a:p>
        </p:txBody>
      </p:sp>
    </p:spTree>
    <p:extLst>
      <p:ext uri="{BB962C8B-B14F-4D97-AF65-F5344CB8AC3E}">
        <p14:creationId xmlns:p14="http://schemas.microsoft.com/office/powerpoint/2010/main" val="2810643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019" y="548680"/>
            <a:ext cx="7772400" cy="1244256"/>
          </a:xfrm>
        </p:spPr>
        <p:txBody>
          <a:bodyPr/>
          <a:lstStyle/>
          <a:p>
            <a:pPr algn="ctr"/>
            <a:r>
              <a:rPr lang="en-GB" b="1" i="1" dirty="0" err="1"/>
              <a:t>NumPy</a:t>
            </a:r>
            <a:r>
              <a:rPr lang="en-GB" b="1" i="1" dirty="0"/>
              <a:t> data types 2</a:t>
            </a:r>
            <a:endParaRPr lang="en-GB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584694"/>
            <a:ext cx="7772400" cy="3060213"/>
          </a:xfrm>
        </p:spPr>
      </p:pic>
      <p:sp>
        <p:nvSpPr>
          <p:cNvPr id="5" name="Rectangle 4"/>
          <p:cNvSpPr/>
          <p:nvPr/>
        </p:nvSpPr>
        <p:spPr>
          <a:xfrm>
            <a:off x="3059832" y="2422612"/>
            <a:ext cx="792088" cy="33843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3063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1144" cy="1143000"/>
          </a:xfrm>
        </p:spPr>
        <p:txBody>
          <a:bodyPr/>
          <a:lstStyle/>
          <a:p>
            <a:pPr algn="ctr"/>
            <a:r>
              <a:rPr lang="en-GB" b="1" dirty="0" err="1"/>
              <a:t>astype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3.7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-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1.2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-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2.6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arr.astype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(np.int32)</a:t>
            </a:r>
          </a:p>
          <a:p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/>
              <a:t>note that the data has been </a:t>
            </a:r>
            <a:r>
              <a:rPr lang="en-GB" b="1" dirty="0"/>
              <a:t>truncated</a:t>
            </a:r>
            <a:r>
              <a:rPr lang="en-GB" dirty="0"/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64088" y="908720"/>
            <a:ext cx="314541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[ 3.7 -1.2 -2.6]</a:t>
            </a:r>
          </a:p>
          <a:p>
            <a:endParaRPr lang="en-GB" sz="4000" b="1" dirty="0"/>
          </a:p>
          <a:p>
            <a:r>
              <a:rPr lang="en-GB" sz="4000" b="1" dirty="0"/>
              <a:t>[ 3 -1 -2]</a:t>
            </a:r>
          </a:p>
        </p:txBody>
      </p:sp>
    </p:spTree>
    <p:extLst>
      <p:ext uri="{BB962C8B-B14F-4D97-AF65-F5344CB8AC3E}">
        <p14:creationId xmlns:p14="http://schemas.microsoft.com/office/powerpoint/2010/main" val="34765679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astype</a:t>
            </a:r>
            <a:r>
              <a:rPr lang="en-GB" b="1" dirty="0"/>
              <a:t> - string to float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numeric_strings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([</a:t>
            </a:r>
            <a:r>
              <a:rPr lang="en-GB" i="1" dirty="0">
                <a:solidFill>
                  <a:srgbClr val="C9802B"/>
                </a:solidFill>
                <a:highlight>
                  <a:srgbClr val="FFFF96"/>
                </a:highlight>
                <a:latin typeface="Consolas"/>
              </a:rPr>
              <a:t>'1.25'</a:t>
            </a:r>
            <a:r>
              <a:rPr lang="en-GB" i="1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i="1" dirty="0">
                <a:solidFill>
                  <a:srgbClr val="C9802B"/>
                </a:solidFill>
                <a:highlight>
                  <a:srgbClr val="FFFF96"/>
                </a:highlight>
                <a:latin typeface="Consolas"/>
              </a:rPr>
              <a:t>'-9.6'</a:t>
            </a:r>
            <a:r>
              <a:rPr lang="en-GB" i="1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i="1" dirty="0">
                <a:solidFill>
                  <a:srgbClr val="C9802B"/>
                </a:solidFill>
                <a:highlight>
                  <a:srgbClr val="FFFF96"/>
                </a:highlight>
                <a:latin typeface="Consolas"/>
              </a:rPr>
              <a:t>'42'</a:t>
            </a:r>
            <a:r>
              <a:rPr lang="en-GB" i="1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  <a:r>
              <a:rPr lang="en-GB" i="1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dtype</a:t>
            </a:r>
            <a:r>
              <a:rPr lang="en-GB" i="1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=</a:t>
            </a:r>
            <a:r>
              <a:rPr lang="en-GB" i="1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np.string</a:t>
            </a:r>
            <a:r>
              <a:rPr lang="en-GB" i="1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_)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numeric_strings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numeric_strings.astype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(float)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763688" y="5079384"/>
            <a:ext cx="432682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['1.25' '-9.6' '42']</a:t>
            </a:r>
          </a:p>
          <a:p>
            <a:r>
              <a:rPr lang="en-GB" sz="4400" b="1" dirty="0"/>
              <a:t>[  1.25  -9.6   42.  ]</a:t>
            </a:r>
          </a:p>
        </p:txBody>
      </p:sp>
    </p:spTree>
    <p:extLst>
      <p:ext uri="{BB962C8B-B14F-4D97-AF65-F5344CB8AC3E}">
        <p14:creationId xmlns:p14="http://schemas.microsoft.com/office/powerpoint/2010/main" val="27041715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Basic indexing and slicing (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broadcasting</a:t>
            </a:r>
            <a:r>
              <a:rPr lang="en-GB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4997152"/>
          </a:xfrm>
        </p:spPr>
        <p:txBody>
          <a:bodyPr>
            <a:normAutofit/>
          </a:bodyPr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np.arange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: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: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 =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12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pPr marL="0" indent="0">
              <a:buNone/>
            </a:pP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09398" y="2420888"/>
            <a:ext cx="4634602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[0 1 2 3 4 5 6 7 8 9]</a:t>
            </a:r>
          </a:p>
          <a:p>
            <a:endParaRPr lang="en-GB" sz="3200" b="1" dirty="0"/>
          </a:p>
          <a:p>
            <a:r>
              <a:rPr lang="en-GB" sz="3200" b="1" dirty="0"/>
              <a:t>5</a:t>
            </a:r>
          </a:p>
          <a:p>
            <a:endParaRPr lang="en-GB" sz="3200" b="1" dirty="0"/>
          </a:p>
          <a:p>
            <a:r>
              <a:rPr lang="en-GB" sz="3200" b="1" dirty="0"/>
              <a:t>[5 6 7]</a:t>
            </a:r>
          </a:p>
          <a:p>
            <a:endParaRPr lang="en-GB" sz="3200" b="1" dirty="0"/>
          </a:p>
          <a:p>
            <a:r>
              <a:rPr lang="en-GB" sz="3200" b="1" dirty="0"/>
              <a:t>[ 0  1  2  3  4 12 12 12  8  9]</a:t>
            </a:r>
          </a:p>
        </p:txBody>
      </p:sp>
    </p:spTree>
    <p:extLst>
      <p:ext uri="{BB962C8B-B14F-4D97-AF65-F5344CB8AC3E}">
        <p14:creationId xmlns:p14="http://schemas.microsoft.com/office/powerpoint/2010/main" val="12015877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The original array has changed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arr_slice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: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arr_slice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 =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12345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arr_slice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[:] =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64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4653136"/>
            <a:ext cx="77829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[    0     1     2     3     4    12 12345    12     8     9]</a:t>
            </a:r>
          </a:p>
          <a:p>
            <a:r>
              <a:rPr lang="en-GB" sz="3200" b="1" dirty="0"/>
              <a:t>[ 0  1  2  3  4 64 64 64  8  9]</a:t>
            </a:r>
          </a:p>
        </p:txBody>
      </p:sp>
    </p:spTree>
    <p:extLst>
      <p:ext uri="{BB962C8B-B14F-4D97-AF65-F5344CB8AC3E}">
        <p14:creationId xmlns:p14="http://schemas.microsoft.com/office/powerpoint/2010/main" val="6268032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2d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latin typeface="Consolas"/>
              </a:rPr>
              <a:t>arr2d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([[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], 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], 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7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9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arr2d[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arr2d[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arr2d[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(last two are same)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516216" y="2629478"/>
            <a:ext cx="16433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/>
              <a:t>[7 8 9]</a:t>
            </a:r>
          </a:p>
          <a:p>
            <a:r>
              <a:rPr lang="en-GB" sz="4400" dirty="0"/>
              <a:t>3</a:t>
            </a:r>
          </a:p>
          <a:p>
            <a:r>
              <a:rPr lang="en-GB" sz="4400" dirty="0"/>
              <a:t>3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78323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000219" cy="1143000"/>
          </a:xfrm>
        </p:spPr>
        <p:txBody>
          <a:bodyPr/>
          <a:lstStyle/>
          <a:p>
            <a:pPr algn="ctr"/>
            <a:r>
              <a:rPr lang="en-GB" b="1" dirty="0"/>
              <a:t>3d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arr3d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([[[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]], 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7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9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]]])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arr3d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arr3d[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arr3d[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652120" y="612844"/>
            <a:ext cx="2608406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/>
              <a:t>[[[ 1  2  3]</a:t>
            </a:r>
          </a:p>
          <a:p>
            <a:r>
              <a:rPr lang="en-GB" sz="3600" b="1" dirty="0"/>
              <a:t>  [ 4  5  6]]</a:t>
            </a:r>
          </a:p>
          <a:p>
            <a:r>
              <a:rPr lang="en-GB" sz="3600" b="1" dirty="0"/>
              <a:t> [[ 7  8  9]</a:t>
            </a:r>
          </a:p>
          <a:p>
            <a:r>
              <a:rPr lang="en-GB" sz="3600" b="1" dirty="0"/>
              <a:t>  [10 11 12]]]</a:t>
            </a:r>
          </a:p>
          <a:p>
            <a:endParaRPr lang="en-GB" sz="3600" b="1" dirty="0"/>
          </a:p>
          <a:p>
            <a:r>
              <a:rPr lang="en-GB" sz="3600" b="1" dirty="0"/>
              <a:t>[[1 2 3]</a:t>
            </a:r>
          </a:p>
          <a:p>
            <a:r>
              <a:rPr lang="en-GB" sz="3600" b="1" dirty="0"/>
              <a:t> [4 5 6]]</a:t>
            </a:r>
          </a:p>
          <a:p>
            <a:endParaRPr lang="en-GB" sz="3600" b="1" dirty="0"/>
          </a:p>
          <a:p>
            <a:r>
              <a:rPr lang="en-GB" sz="3600" b="1" dirty="0"/>
              <a:t>[[ 7  8  9]</a:t>
            </a:r>
          </a:p>
          <a:p>
            <a:r>
              <a:rPr lang="en-GB" sz="3600" b="1" dirty="0"/>
              <a:t> [10 11 12]]</a:t>
            </a:r>
          </a:p>
        </p:txBody>
      </p:sp>
    </p:spTree>
    <p:extLst>
      <p:ext uri="{BB962C8B-B14F-4D97-AF65-F5344CB8AC3E}">
        <p14:creationId xmlns:p14="http://schemas.microsoft.com/office/powerpoint/2010/main" val="14259308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018" y="284176"/>
            <a:ext cx="8279469" cy="1508760"/>
          </a:xfrm>
        </p:spPr>
        <p:txBody>
          <a:bodyPr/>
          <a:lstStyle/>
          <a:p>
            <a:pPr algn="ctr"/>
            <a:r>
              <a:rPr lang="en-GB" b="1" i="1" dirty="0"/>
              <a:t>Indexing with slices – 1D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np.arange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: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b="1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Output </a:t>
            </a:r>
          </a:p>
          <a:p>
            <a:r>
              <a:rPr lang="en-GB" dirty="0"/>
              <a:t>[0 1 2 3 4 5 6 7 8 9]</a:t>
            </a:r>
          </a:p>
          <a:p>
            <a:r>
              <a:rPr lang="en-GB" dirty="0"/>
              <a:t>[1 2 3 4 5]</a:t>
            </a:r>
          </a:p>
        </p:txBody>
      </p:sp>
    </p:spTree>
    <p:extLst>
      <p:ext uri="{BB962C8B-B14F-4D97-AF65-F5344CB8AC3E}">
        <p14:creationId xmlns:p14="http://schemas.microsoft.com/office/powerpoint/2010/main" val="28029203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019" y="332656"/>
            <a:ext cx="8219256" cy="1143000"/>
          </a:xfrm>
        </p:spPr>
        <p:txBody>
          <a:bodyPr/>
          <a:lstStyle/>
          <a:p>
            <a:pPr algn="ctr"/>
            <a:r>
              <a:rPr lang="en-GB" b="1" i="1" dirty="0"/>
              <a:t>Indexing with slices – 2D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arr2d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7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9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]])</a:t>
            </a:r>
            <a:endParaRPr lang="en-GB" dirty="0"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arr2d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arr2d[: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arr2d[: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:]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8424" y="1251102"/>
            <a:ext cx="1487908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[[1 2 3]</a:t>
            </a:r>
          </a:p>
          <a:p>
            <a:r>
              <a:rPr lang="en-GB" sz="3200" b="1" dirty="0"/>
              <a:t> [4 5 6]</a:t>
            </a:r>
          </a:p>
          <a:p>
            <a:r>
              <a:rPr lang="en-GB" sz="3200" b="1" dirty="0"/>
              <a:t> [7 8 9]]</a:t>
            </a:r>
          </a:p>
          <a:p>
            <a:endParaRPr lang="en-GB" sz="3200" b="1" dirty="0"/>
          </a:p>
          <a:p>
            <a:r>
              <a:rPr lang="en-GB" sz="3200" b="1" dirty="0"/>
              <a:t>[[1 2 3]</a:t>
            </a:r>
          </a:p>
          <a:p>
            <a:r>
              <a:rPr lang="en-GB" sz="3200" b="1" dirty="0"/>
              <a:t> [4 5 6]]</a:t>
            </a:r>
          </a:p>
          <a:p>
            <a:endParaRPr lang="en-GB" sz="3200" b="1" dirty="0"/>
          </a:p>
          <a:p>
            <a:r>
              <a:rPr lang="en-GB" sz="3200" b="1" dirty="0"/>
              <a:t>[[2 3]</a:t>
            </a:r>
          </a:p>
          <a:p>
            <a:r>
              <a:rPr lang="en-GB" sz="3200" b="1" dirty="0"/>
              <a:t> [5 6]]</a:t>
            </a:r>
          </a:p>
          <a:p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8766393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/>
          <a:lstStyle/>
          <a:p>
            <a:pPr algn="ctr"/>
            <a:r>
              <a:rPr lang="en-GB" b="1" i="1" dirty="0"/>
              <a:t>Indexing with slices – 2D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arr2d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7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9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]])</a:t>
            </a:r>
            <a:endParaRPr lang="en-GB" dirty="0"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arr2d[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: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arr2d[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: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arr2d[:, :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56176" y="1772816"/>
            <a:ext cx="960519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[4 5]</a:t>
            </a:r>
          </a:p>
          <a:p>
            <a:endParaRPr lang="en-GB" sz="3200" b="1" dirty="0"/>
          </a:p>
          <a:p>
            <a:r>
              <a:rPr lang="en-GB" sz="3200" b="1" dirty="0"/>
              <a:t>[7]</a:t>
            </a:r>
          </a:p>
          <a:p>
            <a:endParaRPr lang="en-GB" sz="3200" b="1" dirty="0"/>
          </a:p>
          <a:p>
            <a:r>
              <a:rPr lang="en-GB" sz="3200" b="1" dirty="0"/>
              <a:t>[[1]</a:t>
            </a:r>
          </a:p>
          <a:p>
            <a:r>
              <a:rPr lang="en-GB" sz="3200" b="1" dirty="0"/>
              <a:t> [4]</a:t>
            </a:r>
          </a:p>
          <a:p>
            <a:r>
              <a:rPr lang="en-GB" sz="3200" b="1" dirty="0"/>
              <a:t> [7]]</a:t>
            </a:r>
          </a:p>
        </p:txBody>
      </p:sp>
    </p:spTree>
    <p:extLst>
      <p:ext uri="{BB962C8B-B14F-4D97-AF65-F5344CB8AC3E}">
        <p14:creationId xmlns:p14="http://schemas.microsoft.com/office/powerpoint/2010/main" val="2565540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err="1">
                <a:solidFill>
                  <a:srgbClr val="92D050"/>
                </a:solidFill>
              </a:rPr>
              <a:t>Numpy</a:t>
            </a:r>
            <a:endParaRPr lang="en-GB" b="1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Based around one data structure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ndarray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n-dimensional array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Import with </a:t>
            </a:r>
            <a:r>
              <a:rPr lang="en-GB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numpy</a:t>
            </a:r>
            <a:r>
              <a:rPr lang="en-GB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 as np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Usage is </a:t>
            </a:r>
            <a:r>
              <a:rPr lang="en-GB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np.command</a:t>
            </a:r>
            <a:r>
              <a:rPr lang="en-GB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(xxx)</a:t>
            </a:r>
          </a:p>
        </p:txBody>
      </p:sp>
    </p:spTree>
    <p:extLst>
      <p:ext uri="{BB962C8B-B14F-4D97-AF65-F5344CB8AC3E}">
        <p14:creationId xmlns:p14="http://schemas.microsoft.com/office/powerpoint/2010/main" val="35668419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i="1" dirty="0"/>
              <a:t>Fancy indexing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077334"/>
            <a:ext cx="5987008" cy="4525963"/>
          </a:xfrm>
        </p:spPr>
        <p:txBody>
          <a:bodyPr>
            <a:normAutofit/>
          </a:bodyPr>
          <a:lstStyle/>
          <a:p>
            <a:r>
              <a:rPr lang="en-GB" b="1" dirty="0"/>
              <a:t>indexing using integer arrays</a:t>
            </a:r>
          </a:p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np.empty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i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):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i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i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]]</a:t>
            </a:r>
            <a:endParaRPr lang="en-GB" dirty="0"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[[-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-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-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7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]]</a:t>
            </a:r>
          </a:p>
          <a:p>
            <a:r>
              <a:rPr lang="en-GB" b="1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Negative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index select from the </a:t>
            </a:r>
            <a:r>
              <a:rPr lang="en-GB" b="1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end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588224" y="1801992"/>
            <a:ext cx="1561646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[[ 0.  0.  0.  0.]</a:t>
            </a:r>
          </a:p>
          <a:p>
            <a:r>
              <a:rPr lang="en-GB" b="1" dirty="0"/>
              <a:t> [ 1.  1.  1.  1.]</a:t>
            </a:r>
          </a:p>
          <a:p>
            <a:r>
              <a:rPr lang="en-GB" b="1" dirty="0"/>
              <a:t> [ 2.  2.  2.  2.]</a:t>
            </a:r>
          </a:p>
          <a:p>
            <a:r>
              <a:rPr lang="en-GB" b="1" dirty="0"/>
              <a:t> [ 3.  3.  3.  3.]</a:t>
            </a:r>
          </a:p>
          <a:p>
            <a:r>
              <a:rPr lang="en-GB" b="1" dirty="0"/>
              <a:t> [ 4.  4.  4.  4.]</a:t>
            </a:r>
          </a:p>
          <a:p>
            <a:r>
              <a:rPr lang="en-GB" b="1" dirty="0"/>
              <a:t> [ 5.  5.  5.  5.]</a:t>
            </a:r>
          </a:p>
          <a:p>
            <a:r>
              <a:rPr lang="en-GB" b="1" dirty="0"/>
              <a:t> [ 6.  6.  6.  6.]</a:t>
            </a:r>
          </a:p>
          <a:p>
            <a:r>
              <a:rPr lang="en-GB" b="1" dirty="0"/>
              <a:t> [ 7.  7.  7.  7.]]</a:t>
            </a:r>
          </a:p>
          <a:p>
            <a:endParaRPr lang="en-GB" b="1" dirty="0"/>
          </a:p>
          <a:p>
            <a:r>
              <a:rPr lang="en-GB" b="1" dirty="0"/>
              <a:t>[[ 4.  4.  4.  4.]</a:t>
            </a:r>
          </a:p>
          <a:p>
            <a:r>
              <a:rPr lang="en-GB" b="1" dirty="0"/>
              <a:t> [ 3.  3.  3.  3.]</a:t>
            </a:r>
          </a:p>
          <a:p>
            <a:r>
              <a:rPr lang="en-GB" b="1" dirty="0"/>
              <a:t> [ 0.  0.  0.  0.]</a:t>
            </a:r>
          </a:p>
          <a:p>
            <a:r>
              <a:rPr lang="en-GB" b="1" dirty="0"/>
              <a:t> [ 6.  6.  6.  6.]]</a:t>
            </a:r>
          </a:p>
          <a:p>
            <a:endParaRPr lang="en-GB" b="1" dirty="0"/>
          </a:p>
          <a:p>
            <a:r>
              <a:rPr lang="en-GB" b="1" dirty="0"/>
              <a:t>[[ 5.  5.  5.  5.]</a:t>
            </a:r>
          </a:p>
          <a:p>
            <a:r>
              <a:rPr lang="en-GB" b="1" dirty="0"/>
              <a:t> [ 3.  3.  3.  3.]</a:t>
            </a:r>
          </a:p>
          <a:p>
            <a:r>
              <a:rPr lang="en-GB" b="1" dirty="0"/>
              <a:t> [ 1.  1.  1.  1.]]</a:t>
            </a:r>
          </a:p>
          <a:p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5983012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568952" cy="1143000"/>
          </a:xfrm>
        </p:spPr>
        <p:txBody>
          <a:bodyPr>
            <a:normAutofit/>
          </a:bodyPr>
          <a:lstStyle/>
          <a:p>
            <a:pPr algn="ctr"/>
            <a:r>
              <a:rPr lang="en-GB" b="1" i="1" dirty="0"/>
              <a:t>Transposing arrays </a:t>
            </a:r>
            <a:br>
              <a:rPr lang="en-GB" b="1" i="1" dirty="0"/>
            </a:br>
            <a:r>
              <a:rPr lang="en-GB" b="1" i="1" dirty="0"/>
              <a:t>and swapping axes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356" y="2204864"/>
            <a:ext cx="4618856" cy="4525963"/>
          </a:xfrm>
        </p:spPr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np.arange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).reshape((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arr.shape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arr.T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arr.T.shape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580112" y="1964353"/>
            <a:ext cx="2329997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[[ 0  1  2  3  4]</a:t>
            </a:r>
          </a:p>
          <a:p>
            <a:r>
              <a:rPr lang="en-GB" sz="2400" b="1" dirty="0"/>
              <a:t> [ 5  6  7  8  9]</a:t>
            </a:r>
          </a:p>
          <a:p>
            <a:r>
              <a:rPr lang="en-GB" sz="2400" b="1" dirty="0"/>
              <a:t> [10 11 12 13 14]]</a:t>
            </a:r>
          </a:p>
          <a:p>
            <a:endParaRPr lang="en-GB" sz="2400" b="1" dirty="0"/>
          </a:p>
          <a:p>
            <a:r>
              <a:rPr lang="en-GB" sz="2400" b="1" dirty="0"/>
              <a:t>(3L, 5L)</a:t>
            </a:r>
          </a:p>
          <a:p>
            <a:endParaRPr lang="en-GB" sz="2400" b="1" dirty="0"/>
          </a:p>
          <a:p>
            <a:r>
              <a:rPr lang="en-GB" sz="2400" b="1" dirty="0"/>
              <a:t>[[ 0  5 10]</a:t>
            </a:r>
          </a:p>
          <a:p>
            <a:r>
              <a:rPr lang="en-GB" sz="2400" b="1" dirty="0"/>
              <a:t> [ 1  6 11]</a:t>
            </a:r>
          </a:p>
          <a:p>
            <a:r>
              <a:rPr lang="en-GB" sz="2400" b="1" dirty="0"/>
              <a:t> [ 2  7 12]</a:t>
            </a:r>
          </a:p>
          <a:p>
            <a:r>
              <a:rPr lang="en-GB" sz="2400" b="1" dirty="0"/>
              <a:t> [ 3  8 13]</a:t>
            </a:r>
          </a:p>
          <a:p>
            <a:r>
              <a:rPr lang="en-GB" sz="2400" b="1" dirty="0"/>
              <a:t> [ 4  9 14]]</a:t>
            </a:r>
          </a:p>
          <a:p>
            <a:endParaRPr lang="en-GB" sz="2400" b="1" dirty="0"/>
          </a:p>
          <a:p>
            <a:r>
              <a:rPr lang="en-GB" sz="2400" b="1" dirty="0"/>
              <a:t>(5L, 3L)</a:t>
            </a:r>
          </a:p>
        </p:txBody>
      </p:sp>
    </p:spTree>
    <p:extLst>
      <p:ext uri="{BB962C8B-B14F-4D97-AF65-F5344CB8AC3E}">
        <p14:creationId xmlns:p14="http://schemas.microsoft.com/office/powerpoint/2010/main" val="25295035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1656184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Inner Product </a:t>
            </a:r>
            <a:br>
              <a:rPr lang="en-GB" b="1" dirty="0"/>
            </a:br>
            <a:r>
              <a:rPr lang="en-GB" b="1" dirty="0"/>
              <a:t>(dot operator)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88" y="2332037"/>
            <a:ext cx="8229600" cy="4525963"/>
          </a:xfrm>
        </p:spPr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np.arange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).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reshape((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arr.T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np.dot(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np.dot(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948264" y="476672"/>
            <a:ext cx="1468672" cy="5786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[[0 1]</a:t>
            </a:r>
          </a:p>
          <a:p>
            <a:r>
              <a:rPr lang="en-GB" sz="3200" dirty="0"/>
              <a:t> [2 3]]</a:t>
            </a:r>
          </a:p>
          <a:p>
            <a:endParaRPr lang="en-GB" sz="3200" dirty="0"/>
          </a:p>
          <a:p>
            <a:r>
              <a:rPr lang="en-GB" sz="3200" dirty="0"/>
              <a:t>[[0 2]</a:t>
            </a:r>
          </a:p>
          <a:p>
            <a:r>
              <a:rPr lang="en-GB" sz="3200" dirty="0"/>
              <a:t> [1 3]]</a:t>
            </a:r>
          </a:p>
          <a:p>
            <a:endParaRPr lang="en-GB" sz="3200" dirty="0"/>
          </a:p>
          <a:p>
            <a:r>
              <a:rPr lang="en-GB" sz="3200" dirty="0"/>
              <a:t>[[ 4  6]</a:t>
            </a:r>
          </a:p>
          <a:p>
            <a:r>
              <a:rPr lang="en-GB" sz="3200" dirty="0"/>
              <a:t> [ 6 10]]</a:t>
            </a:r>
          </a:p>
          <a:p>
            <a:endParaRPr lang="en-GB" sz="3200" dirty="0"/>
          </a:p>
          <a:p>
            <a:r>
              <a:rPr lang="en-GB" sz="3200" dirty="0"/>
              <a:t>[[ 1  3]</a:t>
            </a:r>
          </a:p>
          <a:p>
            <a:r>
              <a:rPr lang="en-GB" sz="3200" dirty="0"/>
              <a:t> [ 3 13]]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6324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Inner Product (dot operator)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np.arange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9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).reshape((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np.dot(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3920368"/>
            <a:ext cx="16514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/>
              <a:t>[[0 1 2]</a:t>
            </a:r>
          </a:p>
          <a:p>
            <a:r>
              <a:rPr lang="en-GB" sz="3600" b="1" dirty="0"/>
              <a:t> [3 4 5]</a:t>
            </a:r>
          </a:p>
          <a:p>
            <a:r>
              <a:rPr lang="en-GB" sz="3600" b="1" dirty="0"/>
              <a:t> [6 7 8]]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3910363"/>
            <a:ext cx="235352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/>
              <a:t>[[45 54 63]</a:t>
            </a:r>
          </a:p>
          <a:p>
            <a:r>
              <a:rPr lang="en-GB" sz="3600" b="1" dirty="0"/>
              <a:t> [54 66 78]</a:t>
            </a:r>
          </a:p>
          <a:p>
            <a:r>
              <a:rPr lang="en-GB" sz="3600" b="1" dirty="0"/>
              <a:t> [63 78 93]]</a:t>
            </a:r>
          </a:p>
        </p:txBody>
      </p:sp>
    </p:spTree>
    <p:extLst>
      <p:ext uri="{BB962C8B-B14F-4D97-AF65-F5344CB8AC3E}">
        <p14:creationId xmlns:p14="http://schemas.microsoft.com/office/powerpoint/2010/main" val="35004931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arr</a:t>
            </a:r>
            <a:r>
              <a:rPr lang="en-GB" dirty="0"/>
              <a:t>*</a:t>
            </a:r>
            <a:r>
              <a:rPr lang="en-GB" dirty="0" err="1"/>
              <a:t>arr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np.arange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9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).reshape((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*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788024" y="3421128"/>
            <a:ext cx="258917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[[ 0  1  4]</a:t>
            </a:r>
          </a:p>
          <a:p>
            <a:r>
              <a:rPr lang="en-GB" sz="4000" b="1" dirty="0"/>
              <a:t> [ 9 16 25]</a:t>
            </a:r>
          </a:p>
          <a:p>
            <a:r>
              <a:rPr lang="en-GB" sz="4000" b="1" dirty="0"/>
              <a:t> [36 49 64]]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616" y="3468496"/>
            <a:ext cx="181011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[[0 1 2]</a:t>
            </a:r>
          </a:p>
          <a:p>
            <a:r>
              <a:rPr lang="en-GB" sz="4000" b="1" dirty="0"/>
              <a:t> [3 4 5]</a:t>
            </a:r>
          </a:p>
          <a:p>
            <a:r>
              <a:rPr lang="en-GB" sz="4000" b="1" dirty="0"/>
              <a:t> [6 7 8]]</a:t>
            </a:r>
          </a:p>
        </p:txBody>
      </p:sp>
    </p:spTree>
    <p:extLst>
      <p:ext uri="{BB962C8B-B14F-4D97-AF65-F5344CB8AC3E}">
        <p14:creationId xmlns:p14="http://schemas.microsoft.com/office/powerpoint/2010/main" val="36300596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Fast element-wise array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419" y="2060848"/>
            <a:ext cx="8229600" cy="2232248"/>
          </a:xfrm>
        </p:spPr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np.arange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np.sqrt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np.exp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4221088"/>
            <a:ext cx="815319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/>
              <a:t>[0 1 2 3 4]</a:t>
            </a:r>
          </a:p>
          <a:p>
            <a:r>
              <a:rPr lang="en-GB" sz="3600" b="1" dirty="0"/>
              <a:t>[ 0.      1.      1.4142  1.7321  2.    ]</a:t>
            </a:r>
          </a:p>
          <a:p>
            <a:r>
              <a:rPr lang="en-GB" sz="3600" b="1" dirty="0"/>
              <a:t>[  1.       2.7183   7.3891  20.0855  54.5982]</a:t>
            </a:r>
          </a:p>
        </p:txBody>
      </p:sp>
    </p:spTree>
    <p:extLst>
      <p:ext uri="{BB962C8B-B14F-4D97-AF65-F5344CB8AC3E}">
        <p14:creationId xmlns:p14="http://schemas.microsoft.com/office/powerpoint/2010/main" val="21595060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element-wise maximum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x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randn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y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randn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x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y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np.maximum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x, y) </a:t>
            </a:r>
          </a:p>
          <a:p>
            <a:r>
              <a:rPr lang="en-GB" dirty="0"/>
              <a:t>[-0.9691 -1.4411  1.2614 -0.9615]</a:t>
            </a:r>
          </a:p>
          <a:p>
            <a:r>
              <a:rPr lang="en-GB" dirty="0"/>
              <a:t>[-0.0398 -0.0692 -1.6854 -0.3902]</a:t>
            </a:r>
          </a:p>
          <a:p>
            <a:r>
              <a:rPr lang="en-GB" dirty="0"/>
              <a:t>[-0.0398 -0.0692  1.2614 -0.3902]</a:t>
            </a:r>
          </a:p>
        </p:txBody>
      </p:sp>
    </p:spTree>
    <p:extLst>
      <p:ext uri="{BB962C8B-B14F-4D97-AF65-F5344CB8AC3E}">
        <p14:creationId xmlns:p14="http://schemas.microsoft.com/office/powerpoint/2010/main" val="14267441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element-wise 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latin typeface="Consolas"/>
              </a:rPr>
              <a:t>x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randn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y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randn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x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y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np.add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(x, y) </a:t>
            </a:r>
          </a:p>
          <a:p>
            <a:r>
              <a:rPr lang="en-GB" dirty="0"/>
              <a:t>[ 0.0987 -1.2579 -1.4827 -1.4299]</a:t>
            </a:r>
          </a:p>
          <a:p>
            <a:r>
              <a:rPr lang="en-GB" dirty="0"/>
              <a:t>[-0.2855 -0.7548 -1.0134  0.7546]</a:t>
            </a:r>
          </a:p>
          <a:p>
            <a:r>
              <a:rPr lang="en-GB" dirty="0"/>
              <a:t>[-0.1868 -2.0127 -2.4961 -0.6753]</a:t>
            </a:r>
          </a:p>
        </p:txBody>
      </p:sp>
    </p:spTree>
    <p:extLst>
      <p:ext uri="{BB962C8B-B14F-4D97-AF65-F5344CB8AC3E}">
        <p14:creationId xmlns:p14="http://schemas.microsoft.com/office/powerpoint/2010/main" val="12006113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Zip two lists together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latin typeface="Consolas"/>
              </a:rPr>
              <a:t>a = 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b = 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zipAB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zip(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a,b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zipAB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OUTPUT </a:t>
            </a:r>
          </a:p>
          <a:p>
            <a:r>
              <a:rPr lang="en-GB" dirty="0"/>
              <a:t>[(1, 10), (2, 20), (3, 30)]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132856"/>
            <a:ext cx="331470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170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Zip three lists together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 = 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b = 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c = [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True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False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True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zipABC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zip(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a,b,c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zipABC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Output </a:t>
            </a:r>
          </a:p>
          <a:p>
            <a:r>
              <a:rPr lang="da-DK" dirty="0"/>
              <a:t>[(1, 10, True), (2, 20, False), (3, 30, True)]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174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344624"/>
          </a:xfrm>
        </p:spPr>
        <p:txBody>
          <a:bodyPr/>
          <a:lstStyle/>
          <a:p>
            <a:pPr algn="ctr"/>
            <a:r>
              <a:rPr lang="en-GB" b="1" dirty="0" err="1"/>
              <a:t>ndarrays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219" y="2047861"/>
            <a:ext cx="8077200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GB" dirty="0"/>
              <a:t>1d:	5,67,43,76,2,21</a:t>
            </a:r>
          </a:p>
          <a:p>
            <a:pPr>
              <a:buNone/>
            </a:pPr>
            <a:r>
              <a:rPr lang="en-GB" sz="2400" dirty="0"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400" dirty="0" err="1"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400" dirty="0">
                <a:latin typeface="Courier New" pitchFamily="49" charset="0"/>
                <a:cs typeface="Courier New" pitchFamily="49" charset="0"/>
              </a:rPr>
              <a:t>([5,67,43,76,2,21])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/>
              <a:t>2d:	4,5,8,4</a:t>
            </a:r>
          </a:p>
          <a:p>
            <a:pPr>
              <a:buNone/>
            </a:pPr>
            <a:r>
              <a:rPr lang="en-GB" dirty="0"/>
              <a:t>		6,3,2,1</a:t>
            </a:r>
          </a:p>
          <a:p>
            <a:pPr>
              <a:buNone/>
            </a:pPr>
            <a:r>
              <a:rPr lang="en-GB" dirty="0"/>
              <a:t>		8,6,4,3</a:t>
            </a:r>
          </a:p>
          <a:p>
            <a:pPr>
              <a:buNone/>
            </a:pPr>
            <a:r>
              <a:rPr lang="en-GB" sz="2400" dirty="0"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400" dirty="0" err="1"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400" dirty="0">
                <a:latin typeface="Courier New" pitchFamily="49" charset="0"/>
                <a:cs typeface="Courier New" pitchFamily="49" charset="0"/>
              </a:rPr>
              <a:t>([4,5,8,4],[6,3,2,1],[8,6,4,3])</a:t>
            </a:r>
          </a:p>
          <a:p>
            <a:pPr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98886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And is the same 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 = 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b = 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c = [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True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False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True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  <a:endParaRPr lang="en-GB" dirty="0">
              <a:latin typeface="Consolas"/>
            </a:endParaRP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result = [(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x,y,z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         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x, y, z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zip(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a,b,c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)]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result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Output </a:t>
            </a:r>
          </a:p>
          <a:p>
            <a:r>
              <a:rPr lang="da-DK" dirty="0"/>
              <a:t>[(1, 10, True), (2, 20, False), (3, 30, True)]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1744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result = [(x </a:t>
            </a:r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if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z </a:t>
            </a:r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else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y)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         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x, y, z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   					zip(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a,b,c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)]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result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OUTPUT</a:t>
            </a:r>
          </a:p>
          <a:p>
            <a:r>
              <a:rPr lang="en-GB" dirty="0"/>
              <a:t>[1, 20, 3]</a:t>
            </a:r>
          </a:p>
          <a:p>
            <a:r>
              <a:rPr lang="en-GB" dirty="0"/>
              <a:t>NOTE depending on the </a:t>
            </a:r>
            <a:r>
              <a:rPr lang="en-GB" dirty="0" err="1"/>
              <a:t>boolean</a:t>
            </a:r>
            <a:r>
              <a:rPr lang="en-GB" dirty="0"/>
              <a:t> value, it decides which list to take value from. </a:t>
            </a:r>
          </a:p>
        </p:txBody>
      </p:sp>
    </p:spTree>
    <p:extLst>
      <p:ext uri="{BB962C8B-B14F-4D97-AF65-F5344CB8AC3E}">
        <p14:creationId xmlns:p14="http://schemas.microsoft.com/office/powerpoint/2010/main" val="259876455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where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an easier way to do this with np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 = 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b = 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c = [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True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False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True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  <a:endParaRPr lang="en-GB" dirty="0">
              <a:latin typeface="Consolas"/>
            </a:endParaRPr>
          </a:p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np.where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c,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a,b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/>
              <a:t>Output is [ 1 20  3]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2954535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result = [(x </a:t>
            </a:r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if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z </a:t>
            </a:r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else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y)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         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x, y, z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zip(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a,b,c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)]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type(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result)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result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np.where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c,a,b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type(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result)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923928" y="5085184"/>
            <a:ext cx="46110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&lt;type 'list'&gt;</a:t>
            </a:r>
          </a:p>
          <a:p>
            <a:r>
              <a:rPr lang="en-GB" sz="3600" dirty="0"/>
              <a:t>&lt;type '</a:t>
            </a:r>
            <a:r>
              <a:rPr lang="en-GB" sz="3600" dirty="0" err="1"/>
              <a:t>numpy.ndarray</a:t>
            </a:r>
            <a:r>
              <a:rPr lang="en-GB" sz="3600" dirty="0"/>
              <a:t>'&gt;</a:t>
            </a:r>
          </a:p>
        </p:txBody>
      </p:sp>
    </p:spTree>
    <p:extLst>
      <p:ext uri="{BB962C8B-B14F-4D97-AF65-F5344CB8AC3E}">
        <p14:creationId xmlns:p14="http://schemas.microsoft.com/office/powerpoint/2010/main" val="18792832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/>
              <a:t>where(</a:t>
            </a:r>
            <a:r>
              <a:rPr lang="en-GB" b="1" dirty="0" err="1"/>
              <a:t>arr</a:t>
            </a:r>
            <a:r>
              <a:rPr lang="en-GB" b="1" dirty="0"/>
              <a:t> &gt; 0, 2, -2)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randn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np.where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&gt;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-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3848" y="3717032"/>
            <a:ext cx="217399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[[ 2  2 -2 -2]</a:t>
            </a:r>
          </a:p>
          <a:p>
            <a:r>
              <a:rPr lang="en-GB" sz="3200" dirty="0"/>
              <a:t> [-2  2 -2  2]</a:t>
            </a:r>
          </a:p>
          <a:p>
            <a:r>
              <a:rPr lang="en-GB" sz="3200" dirty="0"/>
              <a:t> [-2 -2 -2 -2]</a:t>
            </a:r>
          </a:p>
          <a:p>
            <a:r>
              <a:rPr lang="en-GB" sz="3200" dirty="0"/>
              <a:t> [ 2 -2  2  2]]</a:t>
            </a:r>
          </a:p>
        </p:txBody>
      </p:sp>
    </p:spTree>
    <p:extLst>
      <p:ext uri="{BB962C8B-B14F-4D97-AF65-F5344CB8AC3E}">
        <p14:creationId xmlns:p14="http://schemas.microsoft.com/office/powerpoint/2010/main" val="103752193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where(</a:t>
            </a:r>
            <a:r>
              <a:rPr lang="en-GB" b="1" dirty="0" err="1"/>
              <a:t>arr</a:t>
            </a:r>
            <a:r>
              <a:rPr lang="en-GB" b="1" dirty="0"/>
              <a:t> &gt; 0, 2, </a:t>
            </a:r>
            <a:r>
              <a:rPr lang="en-GB" b="1" dirty="0" err="1"/>
              <a:t>arr</a:t>
            </a:r>
            <a:r>
              <a:rPr lang="en-GB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randn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np.where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&gt;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 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624719" y="4221088"/>
            <a:ext cx="5894562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[[ 2.      2.     -0.9611 -0.3916]</a:t>
            </a:r>
          </a:p>
          <a:p>
            <a:r>
              <a:rPr lang="en-GB" sz="3200" dirty="0"/>
              <a:t> [-1.0966  2.     -1.9922  2.    ]</a:t>
            </a:r>
          </a:p>
          <a:p>
            <a:r>
              <a:rPr lang="en-GB" sz="3200" dirty="0"/>
              <a:t> [-0.2241 -0.9337 -0.8178 -1.1036]</a:t>
            </a:r>
          </a:p>
          <a:p>
            <a:r>
              <a:rPr lang="en-GB" sz="3200" dirty="0"/>
              <a:t> [ 2.     -1.096   2.      2.    ]]</a:t>
            </a:r>
          </a:p>
        </p:txBody>
      </p:sp>
    </p:spTree>
    <p:extLst>
      <p:ext uri="{BB962C8B-B14F-4D97-AF65-F5344CB8AC3E}">
        <p14:creationId xmlns:p14="http://schemas.microsoft.com/office/powerpoint/2010/main" val="197776384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/>
              <a:t>Mathematical and statistical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np.random.randn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 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arr.mean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np.mean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arr.sum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5946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200608"/>
          </a:xfrm>
        </p:spPr>
        <p:txBody>
          <a:bodyPr/>
          <a:lstStyle/>
          <a:p>
            <a:pPr algn="ctr"/>
            <a:r>
              <a:rPr lang="en-GB" dirty="0"/>
              <a:t>Axis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276872"/>
            <a:ext cx="7772400" cy="4206240"/>
          </a:xfrm>
        </p:spPr>
        <p:txBody>
          <a:bodyPr/>
          <a:lstStyle/>
          <a:p>
            <a:r>
              <a:rPr lang="en-GB" dirty="0"/>
              <a:t>An array has an axis. </a:t>
            </a:r>
          </a:p>
          <a:p>
            <a:r>
              <a:rPr lang="en-GB" dirty="0"/>
              <a:t>These are labelled 0, 1, 2, …</a:t>
            </a:r>
          </a:p>
          <a:p>
            <a:r>
              <a:rPr lang="en-GB" dirty="0"/>
              <a:t>These are just the dimensions. </a:t>
            </a:r>
          </a:p>
        </p:txBody>
      </p:sp>
    </p:spTree>
    <p:extLst>
      <p:ext uri="{BB962C8B-B14F-4D97-AF65-F5344CB8AC3E}">
        <p14:creationId xmlns:p14="http://schemas.microsoft.com/office/powerpoint/2010/main" val="24510771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Mean of rows/columns (axis)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([[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7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arr.mean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(axis=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arr.mean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(axis=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444208" y="2572454"/>
            <a:ext cx="2079415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/>
              <a:t>[[0 1 2]</a:t>
            </a:r>
          </a:p>
          <a:p>
            <a:r>
              <a:rPr lang="en-GB" sz="3600" b="1" dirty="0"/>
              <a:t> [3 4 5]</a:t>
            </a:r>
          </a:p>
          <a:p>
            <a:r>
              <a:rPr lang="en-GB" sz="3600" b="1" dirty="0"/>
              <a:t> [6 7 8]]</a:t>
            </a:r>
          </a:p>
          <a:p>
            <a:endParaRPr lang="en-GB" sz="3600" b="1" dirty="0"/>
          </a:p>
          <a:p>
            <a:r>
              <a:rPr lang="en-GB" sz="3600" b="1" dirty="0"/>
              <a:t>[ 3.  4.  5.]</a:t>
            </a:r>
          </a:p>
          <a:p>
            <a:endParaRPr lang="en-GB" sz="3600" b="1" dirty="0"/>
          </a:p>
          <a:p>
            <a:r>
              <a:rPr lang="en-GB" sz="3600" b="1" dirty="0"/>
              <a:t>[ 1.  4.  7.]</a:t>
            </a:r>
          </a:p>
        </p:txBody>
      </p:sp>
    </p:spTree>
    <p:extLst>
      <p:ext uri="{BB962C8B-B14F-4D97-AF65-F5344CB8AC3E}">
        <p14:creationId xmlns:p14="http://schemas.microsoft.com/office/powerpoint/2010/main" val="22096417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344624"/>
          </a:xfrm>
        </p:spPr>
        <p:txBody>
          <a:bodyPr/>
          <a:lstStyle/>
          <a:p>
            <a:pPr algn="ctr"/>
            <a:r>
              <a:rPr lang="en-GB" b="1" dirty="0"/>
              <a:t>Sum different axis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([[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7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arr.sum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arr.sum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5004048" y="2348880"/>
            <a:ext cx="1771639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[[0 1 2]</a:t>
            </a:r>
          </a:p>
          <a:p>
            <a:r>
              <a:rPr lang="en-GB" sz="3200" b="1" dirty="0"/>
              <a:t> [3 4 5]</a:t>
            </a:r>
          </a:p>
          <a:p>
            <a:r>
              <a:rPr lang="en-GB" sz="3200" b="1" dirty="0"/>
              <a:t> [6 7 8]]</a:t>
            </a:r>
          </a:p>
          <a:p>
            <a:endParaRPr lang="en-GB" sz="3200" b="1" dirty="0"/>
          </a:p>
          <a:p>
            <a:r>
              <a:rPr lang="en-GB" sz="3200" b="1" dirty="0"/>
              <a:t>[ 9 12 15]</a:t>
            </a:r>
          </a:p>
          <a:p>
            <a:endParaRPr lang="en-GB" sz="3200" b="1" dirty="0"/>
          </a:p>
          <a:p>
            <a:r>
              <a:rPr lang="en-GB" sz="3200" b="1" dirty="0"/>
              <a:t>[ 3 12 21]</a:t>
            </a:r>
          </a:p>
          <a:p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706601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*, 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35829"/>
            <a:ext cx="793122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import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numpy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as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np</a:t>
            </a:r>
          </a:p>
          <a:p>
            <a:pPr marL="0" indent="0">
              <a:buNone/>
            </a:pPr>
            <a:r>
              <a:rPr lang="en-GB" dirty="0">
                <a:solidFill>
                  <a:srgbClr val="000000"/>
                </a:solidFill>
                <a:latin typeface="Consolas"/>
              </a:rPr>
              <a:t>data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randn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  <a:endParaRPr lang="en-GB" dirty="0">
              <a:latin typeface="Consolas"/>
            </a:endParaRP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data</a:t>
            </a:r>
          </a:p>
          <a:p>
            <a:pPr marL="0" indent="0">
              <a:buNone/>
            </a:pPr>
            <a:endParaRPr lang="en-GB" dirty="0">
              <a:solidFill>
                <a:srgbClr val="000000"/>
              </a:solidFill>
              <a:latin typeface="Consolas"/>
            </a:endParaRP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data *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10</a:t>
            </a:r>
          </a:p>
          <a:p>
            <a:pPr marL="0" indent="0">
              <a:buNone/>
            </a:pPr>
            <a:endParaRPr lang="en-GB" dirty="0">
              <a:solidFill>
                <a:srgbClr val="800000"/>
              </a:solidFill>
              <a:latin typeface="Consolas"/>
            </a:endParaRP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data + data</a:t>
            </a:r>
          </a:p>
          <a:p>
            <a:endParaRPr lang="en-GB" dirty="0">
              <a:latin typeface="Consola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3928" y="2036537"/>
            <a:ext cx="529559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[[ 0.079  -0.8418 -0.0838]</a:t>
            </a:r>
          </a:p>
          <a:p>
            <a:r>
              <a:rPr lang="en-GB" sz="2800" b="1" dirty="0"/>
              <a:t> [-1.4497  0.6628  1.1006]]</a:t>
            </a:r>
          </a:p>
          <a:p>
            <a:endParaRPr lang="en-GB" sz="2800" b="1" dirty="0"/>
          </a:p>
          <a:p>
            <a:r>
              <a:rPr lang="en-GB" sz="2800" b="1" dirty="0"/>
              <a:t>[[  0.7896  -8.4175  -0.8378]</a:t>
            </a:r>
          </a:p>
          <a:p>
            <a:r>
              <a:rPr lang="en-GB" sz="2800" b="1" dirty="0"/>
              <a:t> [-14.4973   6.6275  11.0059]]</a:t>
            </a:r>
          </a:p>
          <a:p>
            <a:endParaRPr lang="en-GB" sz="2800" b="1" dirty="0"/>
          </a:p>
          <a:p>
            <a:r>
              <a:rPr lang="en-GB" sz="2800" b="1" dirty="0"/>
              <a:t>[[ 0.1579 -1.6835 -0.1676]</a:t>
            </a:r>
          </a:p>
          <a:p>
            <a:r>
              <a:rPr lang="en-GB" sz="2800" b="1" dirty="0"/>
              <a:t> [-2.8995  1.3255  2.2012]]</a:t>
            </a:r>
          </a:p>
        </p:txBody>
      </p:sp>
    </p:spTree>
    <p:extLst>
      <p:ext uri="{BB962C8B-B14F-4D97-AF65-F5344CB8AC3E}">
        <p14:creationId xmlns:p14="http://schemas.microsoft.com/office/powerpoint/2010/main" val="178368641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414" y="388640"/>
            <a:ext cx="7441977" cy="1143000"/>
          </a:xfrm>
        </p:spPr>
        <p:txBody>
          <a:bodyPr/>
          <a:lstStyle/>
          <a:p>
            <a:pPr algn="ctr"/>
            <a:r>
              <a:rPr lang="en-GB" b="1" dirty="0"/>
              <a:t>Cumulative sum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7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arr.cumsum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arr.cumsum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/>
              <a:t>This is across </a:t>
            </a:r>
            <a:r>
              <a:rPr lang="en-GB" b="1" dirty="0"/>
              <a:t>different axis.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44208" y="1986619"/>
            <a:ext cx="1513556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[[0 1 2]</a:t>
            </a:r>
          </a:p>
          <a:p>
            <a:r>
              <a:rPr lang="en-GB" sz="2400" b="1" dirty="0"/>
              <a:t> [3 4 5]</a:t>
            </a:r>
          </a:p>
          <a:p>
            <a:r>
              <a:rPr lang="en-GB" sz="2400" b="1" dirty="0"/>
              <a:t> [6 7 8]]</a:t>
            </a:r>
          </a:p>
          <a:p>
            <a:endParaRPr lang="en-GB" sz="2400" b="1" dirty="0"/>
          </a:p>
          <a:p>
            <a:r>
              <a:rPr lang="en-GB" sz="2400" b="1" dirty="0"/>
              <a:t>[[ 0  1  2]</a:t>
            </a:r>
          </a:p>
          <a:p>
            <a:r>
              <a:rPr lang="en-GB" sz="2400" b="1" dirty="0"/>
              <a:t> [ 3  5  7]</a:t>
            </a:r>
          </a:p>
          <a:p>
            <a:r>
              <a:rPr lang="en-GB" sz="2400" b="1" dirty="0"/>
              <a:t> [ 9 12 15]]</a:t>
            </a:r>
          </a:p>
          <a:p>
            <a:endParaRPr lang="en-GB" sz="2400" b="1" dirty="0"/>
          </a:p>
          <a:p>
            <a:r>
              <a:rPr lang="en-GB" sz="2400" b="1" dirty="0"/>
              <a:t>[[ 0  1  3]</a:t>
            </a:r>
          </a:p>
          <a:p>
            <a:r>
              <a:rPr lang="en-GB" sz="2400" b="1" dirty="0"/>
              <a:t> [ 3  7 12]</a:t>
            </a:r>
          </a:p>
          <a:p>
            <a:r>
              <a:rPr lang="en-GB" sz="2400" b="1" dirty="0"/>
              <a:t> [ 6 13 21]]</a:t>
            </a:r>
          </a:p>
        </p:txBody>
      </p:sp>
    </p:spTree>
    <p:extLst>
      <p:ext uri="{BB962C8B-B14F-4D97-AF65-F5344CB8AC3E}">
        <p14:creationId xmlns:p14="http://schemas.microsoft.com/office/powerpoint/2010/main" val="69794832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6995120" cy="1143000"/>
          </a:xfrm>
        </p:spPr>
        <p:txBody>
          <a:bodyPr/>
          <a:lstStyle/>
          <a:p>
            <a:pPr algn="ctr"/>
            <a:r>
              <a:rPr lang="en-GB" b="1" dirty="0"/>
              <a:t>Cumulative product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</a:t>
            </a: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], 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7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arr.cumsum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arr.cumsum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/>
              <a:t>This is across </a:t>
            </a:r>
            <a:r>
              <a:rPr lang="en-GB" b="1" dirty="0"/>
              <a:t>different axis. 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28184" y="1916832"/>
            <a:ext cx="1819729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[[0 1 2]</a:t>
            </a:r>
          </a:p>
          <a:p>
            <a:r>
              <a:rPr lang="en-GB" sz="2400" b="1" dirty="0"/>
              <a:t> [3 4 5]</a:t>
            </a:r>
          </a:p>
          <a:p>
            <a:r>
              <a:rPr lang="en-GB" sz="2400" b="1" dirty="0"/>
              <a:t> [6 7 8]]</a:t>
            </a:r>
          </a:p>
          <a:p>
            <a:endParaRPr lang="en-GB" sz="2400" b="1" dirty="0"/>
          </a:p>
          <a:p>
            <a:r>
              <a:rPr lang="en-GB" sz="2400" b="1" dirty="0"/>
              <a:t>[[ 0  1  2]</a:t>
            </a:r>
          </a:p>
          <a:p>
            <a:r>
              <a:rPr lang="en-GB" sz="2400" b="1" dirty="0"/>
              <a:t> [ 0  4 10]</a:t>
            </a:r>
          </a:p>
          <a:p>
            <a:r>
              <a:rPr lang="en-GB" sz="2400" b="1" dirty="0"/>
              <a:t> [ 0 28 80]]</a:t>
            </a:r>
          </a:p>
          <a:p>
            <a:endParaRPr lang="en-GB" sz="2400" b="1" dirty="0"/>
          </a:p>
          <a:p>
            <a:r>
              <a:rPr lang="en-GB" sz="2400" b="1" dirty="0"/>
              <a:t>[[  0   0   0]</a:t>
            </a:r>
          </a:p>
          <a:p>
            <a:r>
              <a:rPr lang="en-GB" sz="2400" b="1" dirty="0"/>
              <a:t> [  3  12  60]</a:t>
            </a:r>
          </a:p>
          <a:p>
            <a:r>
              <a:rPr lang="en-GB" sz="2400" b="1" dirty="0"/>
              <a:t> [  6  42 336]]</a:t>
            </a:r>
          </a:p>
        </p:txBody>
      </p:sp>
    </p:spTree>
    <p:extLst>
      <p:ext uri="{BB962C8B-B14F-4D97-AF65-F5344CB8AC3E}">
        <p14:creationId xmlns:p14="http://schemas.microsoft.com/office/powerpoint/2010/main" val="390689438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Methods for Boolean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132856"/>
            <a:ext cx="85792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randn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(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&gt;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).sum() </a:t>
            </a:r>
          </a:p>
          <a:p>
            <a:pPr marL="0" indent="0">
              <a:buNone/>
            </a:pP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/>
              <a:t>1/ makes a random array</a:t>
            </a:r>
          </a:p>
          <a:p>
            <a:r>
              <a:rPr lang="en-GB" dirty="0"/>
              <a:t>2/ counts only the positive entries.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56176" y="1916832"/>
            <a:ext cx="2194960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/>
              <a:t>output</a:t>
            </a:r>
          </a:p>
          <a:p>
            <a:r>
              <a:rPr lang="en-GB" sz="3600" b="1" dirty="0"/>
              <a:t>2</a:t>
            </a:r>
          </a:p>
          <a:p>
            <a:endParaRPr lang="en-GB" sz="3600" b="1" dirty="0"/>
          </a:p>
          <a:p>
            <a:r>
              <a:rPr lang="en-GB" sz="3600" b="1" dirty="0"/>
              <a:t>(of course </a:t>
            </a:r>
          </a:p>
          <a:p>
            <a:r>
              <a:rPr lang="en-GB" sz="3600" b="1" dirty="0"/>
              <a:t>This </a:t>
            </a:r>
          </a:p>
          <a:p>
            <a:r>
              <a:rPr lang="en-GB" sz="3600" b="1" dirty="0"/>
              <a:t>Number </a:t>
            </a:r>
          </a:p>
          <a:p>
            <a:r>
              <a:rPr lang="en-GB" sz="3600" b="1" dirty="0"/>
              <a:t>Can </a:t>
            </a:r>
          </a:p>
          <a:p>
            <a:r>
              <a:rPr lang="en-GB" sz="3600" b="1" dirty="0"/>
              <a:t>change)</a:t>
            </a:r>
          </a:p>
          <a:p>
            <a:endParaRPr lang="en-GB" sz="3600" b="1" dirty="0"/>
          </a:p>
          <a:p>
            <a:endParaRPr lang="en-GB" sz="3600" b="1" dirty="0"/>
          </a:p>
          <a:p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324620984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Methods for Boolean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571" y="2300148"/>
            <a:ext cx="85792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rgbClr val="000000"/>
                </a:solidFill>
                <a:latin typeface="Consolas"/>
              </a:rPr>
              <a:t>bools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</a:p>
          <a:p>
            <a:pPr marL="0" indent="0">
              <a:buNone/>
            </a:pPr>
            <a:r>
              <a:rPr lang="en-GB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False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False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True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0000FF"/>
                </a:solidFill>
                <a:latin typeface="Consolas"/>
              </a:rPr>
              <a:t>False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bools.any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()</a:t>
            </a: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bools.all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()</a:t>
            </a:r>
          </a:p>
          <a:p>
            <a:pPr marL="0" indent="0">
              <a:buNone/>
            </a:pPr>
            <a:endParaRPr lang="en-GB" dirty="0">
              <a:solidFill>
                <a:srgbClr val="000000"/>
              </a:solidFill>
              <a:latin typeface="Consolas"/>
            </a:endParaRPr>
          </a:p>
          <a:p>
            <a:pPr marL="0" indent="0">
              <a:buNone/>
            </a:pPr>
            <a:r>
              <a:rPr lang="en-GB" dirty="0">
                <a:solidFill>
                  <a:srgbClr val="000000"/>
                </a:solidFill>
                <a:latin typeface="Consolas"/>
              </a:rPr>
              <a:t>This asks if all/any in bools is true. 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092280" y="2202743"/>
            <a:ext cx="149912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/>
              <a:t>output</a:t>
            </a:r>
          </a:p>
          <a:p>
            <a:endParaRPr lang="en-GB" sz="3600" b="1" dirty="0"/>
          </a:p>
          <a:p>
            <a:r>
              <a:rPr lang="en-GB" sz="3600" b="1" dirty="0"/>
              <a:t>True</a:t>
            </a:r>
          </a:p>
          <a:p>
            <a:r>
              <a:rPr lang="en-GB" sz="3600" b="1" dirty="0"/>
              <a:t>False</a:t>
            </a:r>
          </a:p>
          <a:p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394423640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Sorting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randn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arr.sort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b="1" dirty="0">
                <a:solidFill>
                  <a:srgbClr val="000000"/>
                </a:solidFill>
                <a:latin typeface="Consolas"/>
              </a:rPr>
              <a:t>OUTPUT</a:t>
            </a:r>
          </a:p>
          <a:p>
            <a:r>
              <a:rPr lang="en-GB" dirty="0"/>
              <a:t>[-0.301  -0.1785 -0.9659 -0.6087]</a:t>
            </a:r>
          </a:p>
          <a:p>
            <a:r>
              <a:rPr lang="en-GB" dirty="0"/>
              <a:t>[-0.9659 -0.6087 -0.301  -0.1785]</a:t>
            </a:r>
          </a:p>
        </p:txBody>
      </p:sp>
    </p:spTree>
    <p:extLst>
      <p:ext uri="{BB962C8B-B14F-4D97-AF65-F5344CB8AC3E}">
        <p14:creationId xmlns:p14="http://schemas.microsoft.com/office/powerpoint/2010/main" val="31042010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0828" y="476672"/>
            <a:ext cx="6059016" cy="1143000"/>
          </a:xfrm>
        </p:spPr>
        <p:txBody>
          <a:bodyPr/>
          <a:lstStyle/>
          <a:p>
            <a:pPr algn="ctr"/>
            <a:r>
              <a:rPr lang="en-GB" b="1" dirty="0"/>
              <a:t>SORTING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30114"/>
            <a:ext cx="4114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randn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pPr marL="0" indent="0">
              <a:buNone/>
            </a:pP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arr.sort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pPr marL="0" indent="0">
              <a:buNone/>
            </a:pP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arr.sort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pPr marL="0" indent="0">
              <a:buNone/>
            </a:pP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pPr marL="0" indent="0">
              <a:buNone/>
            </a:pPr>
            <a:r>
              <a:rPr lang="en-GB" dirty="0"/>
              <a:t>sorting on </a:t>
            </a:r>
            <a:r>
              <a:rPr lang="en-GB" b="1" dirty="0"/>
              <a:t>different axis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48064" y="1844824"/>
            <a:ext cx="2736304" cy="65973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/>
              <a:t>[[1 3 2]</a:t>
            </a:r>
          </a:p>
          <a:p>
            <a:r>
              <a:rPr lang="en-GB" sz="2400" b="1" dirty="0"/>
              <a:t> [8 4 9]</a:t>
            </a:r>
          </a:p>
          <a:p>
            <a:r>
              <a:rPr lang="en-GB" sz="2400" b="1" dirty="0"/>
              <a:t> [3 5 8]]</a:t>
            </a:r>
          </a:p>
          <a:p>
            <a:endParaRPr lang="en-GB" sz="2400" b="1" dirty="0"/>
          </a:p>
          <a:p>
            <a:r>
              <a:rPr lang="en-GB" sz="2400" b="1" dirty="0"/>
              <a:t>[[1 3 2]</a:t>
            </a:r>
          </a:p>
          <a:p>
            <a:r>
              <a:rPr lang="en-GB" sz="2400" b="1" dirty="0"/>
              <a:t> [3 4 8]</a:t>
            </a:r>
          </a:p>
          <a:p>
            <a:r>
              <a:rPr lang="en-GB" sz="2400" b="1" dirty="0"/>
              <a:t> [8 5 9]]</a:t>
            </a:r>
          </a:p>
          <a:p>
            <a:endParaRPr lang="en-GB" sz="2400" b="1" dirty="0"/>
          </a:p>
          <a:p>
            <a:r>
              <a:rPr lang="en-GB" sz="2400" b="1" dirty="0"/>
              <a:t>[[1 2 3]</a:t>
            </a:r>
          </a:p>
          <a:p>
            <a:r>
              <a:rPr lang="en-GB" sz="2400" b="1" dirty="0"/>
              <a:t> [3 4 8]</a:t>
            </a:r>
          </a:p>
          <a:p>
            <a:r>
              <a:rPr lang="en-GB" sz="2400" b="1" dirty="0"/>
              <a:t> [5 8 9]]</a:t>
            </a:r>
          </a:p>
        </p:txBody>
      </p:sp>
    </p:spTree>
    <p:extLst>
      <p:ext uri="{BB962C8B-B14F-4D97-AF65-F5344CB8AC3E}">
        <p14:creationId xmlns:p14="http://schemas.microsoft.com/office/powerpoint/2010/main" val="222574210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Unique and other set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000000"/>
                </a:solidFill>
                <a:latin typeface="Consolas"/>
              </a:rPr>
              <a:t>names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([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'Bob'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'Joe'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'Will'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'Bob'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'Will'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'Joe'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'Joe'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np.unique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(names)</a:t>
            </a: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sorted(set(names))</a:t>
            </a:r>
          </a:p>
          <a:p>
            <a:r>
              <a:rPr lang="en-GB" b="1" dirty="0">
                <a:solidFill>
                  <a:srgbClr val="000000"/>
                </a:solidFill>
                <a:latin typeface="Consolas"/>
              </a:rPr>
              <a:t>OUTPUT</a:t>
            </a:r>
          </a:p>
          <a:p>
            <a:r>
              <a:rPr lang="en-GB" dirty="0"/>
              <a:t>['Bob' 'Joe' 'Will']</a:t>
            </a:r>
          </a:p>
          <a:p>
            <a:r>
              <a:rPr lang="en-GB" dirty="0"/>
              <a:t>['Bob', 'Joe', 'Will']</a:t>
            </a:r>
          </a:p>
        </p:txBody>
      </p:sp>
    </p:spTree>
    <p:extLst>
      <p:ext uri="{BB962C8B-B14F-4D97-AF65-F5344CB8AC3E}">
        <p14:creationId xmlns:p14="http://schemas.microsoft.com/office/powerpoint/2010/main" val="329772130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Jrw</a:t>
            </a:r>
            <a:r>
              <a:rPr lang="en-GB" dirty="0"/>
              <a:t> </a:t>
            </a:r>
            <a:r>
              <a:rPr lang="en-GB"/>
              <a:t>todo</a:t>
            </a:r>
          </a:p>
        </p:txBody>
      </p:sp>
    </p:spTree>
    <p:extLst>
      <p:ext uri="{BB962C8B-B14F-4D97-AF65-F5344CB8AC3E}">
        <p14:creationId xmlns:p14="http://schemas.microsoft.com/office/powerpoint/2010/main" val="287648269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Testing Membership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Test </a:t>
            </a:r>
            <a:r>
              <a:rPr lang="en-GB" dirty="0"/>
              <a:t>if something is in an array.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values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np.in1d(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values, 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])</a:t>
            </a:r>
          </a:p>
          <a:p>
            <a:r>
              <a:rPr lang="en-GB" b="1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Output</a:t>
            </a:r>
          </a:p>
          <a:p>
            <a:r>
              <a:rPr lang="da-DK" dirty="0"/>
              <a:t>[ True False False  True  True False  True]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556361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u="sng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Storing</a:t>
            </a:r>
            <a:r>
              <a:rPr lang="en-GB" u="sng" dirty="0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 arrays on disk </a:t>
            </a:r>
            <a:r>
              <a:rPr lang="en-GB" u="sng" dirty="0">
                <a:solidFill>
                  <a:srgbClr val="0000FF"/>
                </a:solidFill>
                <a:highlight>
                  <a:srgbClr val="E8F2FE"/>
                </a:highlight>
                <a:latin typeface="Consolas"/>
              </a:rPr>
              <a:t>in</a:t>
            </a:r>
            <a:r>
              <a:rPr lang="en-GB" u="sng" dirty="0">
                <a:solidFill>
                  <a:srgbClr val="000000"/>
                </a:solidFill>
                <a:highlight>
                  <a:srgbClr val="E8F2FE"/>
                </a:highlight>
                <a:latin typeface="Consolas"/>
              </a:rPr>
              <a:t> binary format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np.arange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np.save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</a:t>
            </a:r>
            <a:r>
              <a:rPr lang="en-GB" i="1" dirty="0" err="1">
                <a:solidFill>
                  <a:srgbClr val="C9802B"/>
                </a:solidFill>
                <a:latin typeface="Consolas"/>
              </a:rPr>
              <a:t>some_array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i="1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</a:t>
            </a:r>
            <a:r>
              <a:rPr lang="en-GB" i="1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arr1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np.load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</a:t>
            </a:r>
            <a:r>
              <a:rPr lang="en-GB" i="1" dirty="0" err="1">
                <a:solidFill>
                  <a:srgbClr val="C9802B"/>
                </a:solidFill>
                <a:latin typeface="Consolas"/>
              </a:rPr>
              <a:t>some_array.npy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arr1</a:t>
            </a:r>
          </a:p>
          <a:p>
            <a:pPr marL="0" indent="0">
              <a:buNone/>
            </a:pPr>
            <a:r>
              <a:rPr lang="en-GB" b="1" dirty="0"/>
              <a:t>NOTE </a:t>
            </a:r>
            <a:r>
              <a:rPr lang="en-GB" dirty="0"/>
              <a:t>THE file extension is </a:t>
            </a:r>
            <a:r>
              <a:rPr lang="en-GB" b="1" dirty="0" err="1"/>
              <a:t>npy</a:t>
            </a:r>
            <a:endParaRPr lang="en-GB" b="1" dirty="0">
              <a:solidFill>
                <a:srgbClr val="000000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4204789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388" y="404664"/>
            <a:ext cx="7931224" cy="1143000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rgbClr val="000000"/>
                </a:solidFill>
                <a:latin typeface="Consolas"/>
              </a:rPr>
              <a:t>Shape and </a:t>
            </a:r>
            <a:r>
              <a:rPr lang="en-GB" b="1" dirty="0" err="1">
                <a:solidFill>
                  <a:srgbClr val="000000"/>
                </a:solidFill>
                <a:latin typeface="Consolas"/>
              </a:rPr>
              <a:t>dtype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44824"/>
            <a:ext cx="8229600" cy="4165923"/>
          </a:xfrm>
        </p:spPr>
        <p:txBody>
          <a:bodyPr>
            <a:normAutofit/>
          </a:bodyPr>
          <a:lstStyle/>
          <a:p>
            <a:endParaRPr lang="en-GB" dirty="0">
              <a:latin typeface="Consolas"/>
            </a:endParaRP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print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data.shape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print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data.dtype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Numpy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tries to infer the datatype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940152" y="2060848"/>
            <a:ext cx="180369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/>
              <a:t>OUTPUT</a:t>
            </a:r>
          </a:p>
          <a:p>
            <a:r>
              <a:rPr lang="en-GB" sz="3600" dirty="0"/>
              <a:t>(2L, 3L)</a:t>
            </a:r>
          </a:p>
          <a:p>
            <a:r>
              <a:rPr lang="en-GB" sz="3600" dirty="0"/>
              <a:t>float64</a:t>
            </a:r>
          </a:p>
        </p:txBody>
      </p:sp>
    </p:spTree>
    <p:extLst>
      <p:ext uri="{BB962C8B-B14F-4D97-AF65-F5344CB8AC3E}">
        <p14:creationId xmlns:p14="http://schemas.microsoft.com/office/powerpoint/2010/main" val="103471400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Saving multiple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arr3 = </a:t>
            </a:r>
            <a:r>
              <a:rPr lang="en-GB" dirty="0" err="1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np.arange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arr5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np.arange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np.savez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</a:t>
            </a:r>
            <a:r>
              <a:rPr lang="en-GB" i="1" dirty="0" err="1">
                <a:solidFill>
                  <a:srgbClr val="C9802B"/>
                </a:solidFill>
                <a:latin typeface="Consolas"/>
              </a:rPr>
              <a:t>array_archive.npz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a=</a:t>
            </a:r>
            <a:r>
              <a:rPr lang="en-GB" i="1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arr3, b=arr5)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arch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np.load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</a:t>
            </a:r>
            <a:r>
              <a:rPr lang="en-GB" i="1" dirty="0" err="1">
                <a:solidFill>
                  <a:srgbClr val="C9802B"/>
                </a:solidFill>
                <a:latin typeface="Consolas"/>
              </a:rPr>
              <a:t>array_archive.npz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type(arch)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arch[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'a'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arch[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'b'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dict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(arch)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15944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1143000"/>
          </a:xfrm>
        </p:spPr>
        <p:txBody>
          <a:bodyPr>
            <a:normAutofit/>
          </a:bodyPr>
          <a:lstStyle/>
          <a:p>
            <a:r>
              <a:rPr lang="en-GB" b="1" dirty="0" err="1">
                <a:solidFill>
                  <a:srgbClr val="000000"/>
                </a:solidFill>
                <a:latin typeface="Consolas"/>
              </a:rPr>
              <a:t>np.load</a:t>
            </a:r>
            <a:r>
              <a:rPr lang="en-GB" b="1" dirty="0">
                <a:solidFill>
                  <a:srgbClr val="000000"/>
                </a:solidFill>
                <a:latin typeface="Consolas"/>
              </a:rPr>
              <a:t> returns </a:t>
            </a:r>
            <a:r>
              <a:rPr lang="en-GB" b="1" dirty="0" err="1">
                <a:solidFill>
                  <a:srgbClr val="000000"/>
                </a:solidFill>
                <a:latin typeface="Consolas"/>
              </a:rPr>
              <a:t>dict</a:t>
            </a:r>
            <a:r>
              <a:rPr lang="en-GB" b="1" dirty="0">
                <a:solidFill>
                  <a:srgbClr val="000000"/>
                </a:solidFill>
                <a:latin typeface="Consolas"/>
              </a:rPr>
              <a:t>-like object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&lt;class '</a:t>
            </a:r>
            <a:r>
              <a:rPr lang="en-GB" dirty="0" err="1"/>
              <a:t>numpy.lib.npyio.NpzFile</a:t>
            </a:r>
            <a:r>
              <a:rPr lang="en-GB" dirty="0"/>
              <a:t>'&gt;</a:t>
            </a:r>
          </a:p>
          <a:p>
            <a:r>
              <a:rPr lang="en-GB" dirty="0"/>
              <a:t>[0 1 2]</a:t>
            </a:r>
          </a:p>
          <a:p>
            <a:r>
              <a:rPr lang="en-GB" dirty="0"/>
              <a:t>[0 1 2 3 4]</a:t>
            </a:r>
          </a:p>
          <a:p>
            <a:r>
              <a:rPr lang="en-GB" dirty="0"/>
              <a:t>{'a': array([0, 1, 2]), 'b': array([0, 1, 2, 3, 4])}</a:t>
            </a:r>
          </a:p>
        </p:txBody>
      </p:sp>
    </p:spTree>
    <p:extLst>
      <p:ext uri="{BB962C8B-B14F-4D97-AF65-F5344CB8AC3E}">
        <p14:creationId xmlns:p14="http://schemas.microsoft.com/office/powerpoint/2010/main" val="364810288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Saving and loading text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np.loadtxt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'array_ex.txt'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delimiter=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','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type(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2636912"/>
            <a:ext cx="437791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OUTPUT</a:t>
            </a:r>
          </a:p>
          <a:p>
            <a:r>
              <a:rPr lang="en-GB" sz="4000" b="1" dirty="0"/>
              <a:t>[[ 1.  2.  3.  4.]</a:t>
            </a:r>
          </a:p>
          <a:p>
            <a:r>
              <a:rPr lang="en-GB" sz="4000" b="1" dirty="0"/>
              <a:t> [ 3.  4.  5.  6.]]</a:t>
            </a:r>
          </a:p>
          <a:p>
            <a:r>
              <a:rPr lang="en-GB" sz="4000" b="1" dirty="0"/>
              <a:t>&lt;type '</a:t>
            </a:r>
            <a:r>
              <a:rPr lang="en-GB" sz="4000" b="1" dirty="0" err="1"/>
              <a:t>numpy.ndarray</a:t>
            </a:r>
            <a:r>
              <a:rPr lang="en-GB" sz="4000" b="1" dirty="0"/>
              <a:t>'&gt;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4082373"/>
            <a:ext cx="357020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i="1" dirty="0">
                <a:solidFill>
                  <a:srgbClr val="C9802B"/>
                </a:solidFill>
                <a:latin typeface="Consolas"/>
              </a:rPr>
              <a:t>array_ex.txt</a:t>
            </a:r>
            <a:endParaRPr lang="en-GB" sz="4000" dirty="0"/>
          </a:p>
          <a:p>
            <a:r>
              <a:rPr lang="en-GB" sz="4000" dirty="0"/>
              <a:t>1,2,3,4</a:t>
            </a:r>
          </a:p>
          <a:p>
            <a:r>
              <a:rPr lang="en-GB" sz="4000" dirty="0"/>
              <a:t>3,4,5,6</a:t>
            </a:r>
          </a:p>
        </p:txBody>
      </p:sp>
    </p:spTree>
    <p:extLst>
      <p:ext uri="{BB962C8B-B14F-4D97-AF65-F5344CB8AC3E}">
        <p14:creationId xmlns:p14="http://schemas.microsoft.com/office/powerpoint/2010/main" val="268612311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i="1" dirty="0"/>
              <a:t>Indexing elements in a </a:t>
            </a:r>
            <a:r>
              <a:rPr lang="en-GB" b="1" i="1" dirty="0" err="1"/>
              <a:t>NumPy</a:t>
            </a:r>
            <a:r>
              <a:rPr lang="en-GB" b="1" i="1" dirty="0"/>
              <a:t> array</a:t>
            </a:r>
            <a:endParaRPr lang="en-GB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98865"/>
            <a:ext cx="5924264" cy="4699367"/>
          </a:xfrm>
        </p:spPr>
      </p:pic>
    </p:spTree>
    <p:extLst>
      <p:ext uri="{BB962C8B-B14F-4D97-AF65-F5344CB8AC3E}">
        <p14:creationId xmlns:p14="http://schemas.microsoft.com/office/powerpoint/2010/main" val="107267063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272808" cy="1359024"/>
          </a:xfrm>
        </p:spPr>
        <p:txBody>
          <a:bodyPr>
            <a:normAutofit/>
          </a:bodyPr>
          <a:lstStyle/>
          <a:p>
            <a:pPr algn="ctr"/>
            <a:r>
              <a:rPr lang="en-GB" b="1" i="1" dirty="0"/>
              <a:t>Two-dimensional array </a:t>
            </a:r>
            <a:br>
              <a:rPr lang="en-GB" b="1" i="1" dirty="0"/>
            </a:br>
            <a:r>
              <a:rPr lang="en-GB" b="1" i="1" dirty="0"/>
              <a:t>slicing</a:t>
            </a:r>
            <a:endParaRPr lang="en-GB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9" y="1988840"/>
            <a:ext cx="4117762" cy="4792580"/>
          </a:xfrm>
        </p:spPr>
      </p:pic>
    </p:spTree>
    <p:extLst>
      <p:ext uri="{BB962C8B-B14F-4D97-AF65-F5344CB8AC3E}">
        <p14:creationId xmlns:p14="http://schemas.microsoft.com/office/powerpoint/2010/main" val="74966719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3d 2x2x2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8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[3, 1],[4,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],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[2, 4],[3,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44208" y="2999419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2,4</a:t>
            </a:r>
          </a:p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3,3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20072" y="2999419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3,1</a:t>
            </a:r>
          </a:p>
          <a:p>
            <a:r>
              <a:rPr lang="en-GB" sz="4400" dirty="0"/>
              <a:t>4,3</a:t>
            </a:r>
          </a:p>
        </p:txBody>
      </p:sp>
    </p:spTree>
    <p:extLst>
      <p:ext uri="{BB962C8B-B14F-4D97-AF65-F5344CB8AC3E}">
        <p14:creationId xmlns:p14="http://schemas.microsoft.com/office/powerpoint/2010/main" val="199225398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Indexing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8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[3, 1],[4,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],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[2, 4],[3,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1544" y="236345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2,4</a:t>
            </a:r>
          </a:p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3,3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20072" y="236345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3,1</a:t>
            </a:r>
          </a:p>
          <a:p>
            <a:r>
              <a:rPr lang="en-GB" sz="4400" dirty="0"/>
              <a:t>4,3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38100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a[0]</a:t>
            </a:r>
            <a:endParaRPr lang="en-GB" sz="5400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D4FB5177-383A-4C60-A779-2DFA6A5AC8DF}"/>
              </a:ext>
            </a:extLst>
          </p:cNvPr>
          <p:cNvSpPr/>
          <p:nvPr/>
        </p:nvSpPr>
        <p:spPr>
          <a:xfrm>
            <a:off x="5220072" y="2567940"/>
            <a:ext cx="914400" cy="124206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19049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Indexing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8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[3, 1],[4,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],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[2, 4],[3,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47039" y="232541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2,4</a:t>
            </a:r>
          </a:p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3,3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2600" y="236220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3,1</a:t>
            </a:r>
          </a:p>
          <a:p>
            <a:r>
              <a:rPr lang="en-GB" sz="4400" dirty="0"/>
              <a:t>4,3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3810000"/>
            <a:ext cx="190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a[1]</a:t>
            </a:r>
            <a:endParaRPr lang="en-GB" sz="5400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C9E3CA6-8E62-4E79-BCE9-33922AFDA44C}"/>
              </a:ext>
            </a:extLst>
          </p:cNvPr>
          <p:cNvSpPr/>
          <p:nvPr/>
        </p:nvSpPr>
        <p:spPr>
          <a:xfrm>
            <a:off x="6814029" y="2567940"/>
            <a:ext cx="914400" cy="124081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99872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Indexing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8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[3, 1],[4,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],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[2, 4],[3,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32240" y="2254078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2,4</a:t>
            </a:r>
          </a:p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3,3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2600" y="236220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3,1</a:t>
            </a:r>
          </a:p>
          <a:p>
            <a:r>
              <a:rPr lang="en-GB" sz="4400" dirty="0"/>
              <a:t>4,3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381000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a[0][0]</a:t>
            </a:r>
            <a:endParaRPr lang="en-GB" sz="5400" dirty="0"/>
          </a:p>
        </p:txBody>
      </p:sp>
      <p:sp>
        <p:nvSpPr>
          <p:cNvPr id="7" name="Rectangle 6"/>
          <p:cNvSpPr/>
          <p:nvPr/>
        </p:nvSpPr>
        <p:spPr>
          <a:xfrm>
            <a:off x="5562600" y="2438400"/>
            <a:ext cx="914400" cy="6858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47644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Indexing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8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[3, 1],[4,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],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[2, 4],[3,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67400" y="205740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2,4</a:t>
            </a:r>
          </a:p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3,3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76800" y="236345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3,1</a:t>
            </a:r>
          </a:p>
          <a:p>
            <a:r>
              <a:rPr lang="en-GB" sz="4400" dirty="0"/>
              <a:t>4,3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48200" y="381000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a[0][0][0]</a:t>
            </a:r>
          </a:p>
        </p:txBody>
      </p:sp>
      <p:sp>
        <p:nvSpPr>
          <p:cNvPr id="7" name="Rectangle 6"/>
          <p:cNvSpPr/>
          <p:nvPr/>
        </p:nvSpPr>
        <p:spPr>
          <a:xfrm>
            <a:off x="4892488" y="2458568"/>
            <a:ext cx="381000" cy="6858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773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416632"/>
          </a:xfrm>
        </p:spPr>
        <p:txBody>
          <a:bodyPr/>
          <a:lstStyle/>
          <a:p>
            <a:pPr algn="ctr"/>
            <a:r>
              <a:rPr lang="en-GB" b="1" dirty="0"/>
              <a:t>Creating </a:t>
            </a:r>
            <a:r>
              <a:rPr lang="en-GB" b="1" dirty="0" err="1"/>
              <a:t>ndarrays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132856"/>
            <a:ext cx="7772400" cy="4206240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data1 = 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7.5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00"/>
                </a:solidFill>
                <a:latin typeface="Consolas"/>
              </a:rPr>
              <a:t>arr1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data1)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arr1</a:t>
            </a:r>
          </a:p>
          <a:p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b="1" dirty="0">
                <a:solidFill>
                  <a:srgbClr val="000000"/>
                </a:solidFill>
                <a:latin typeface="Consolas"/>
              </a:rPr>
              <a:t>Output</a:t>
            </a:r>
          </a:p>
          <a:p>
            <a:r>
              <a:rPr lang="en-GB" dirty="0"/>
              <a:t>[ 6.   7.5  8.   0.   1. ]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34247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Indexing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8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[3, 1],[4,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],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[2, 4],[3,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67400" y="205740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2,4</a:t>
            </a:r>
          </a:p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3,3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15291" y="236345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3,1</a:t>
            </a:r>
          </a:p>
          <a:p>
            <a:r>
              <a:rPr lang="en-GB" sz="4400" dirty="0"/>
              <a:t>4,3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381000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a[0][1]</a:t>
            </a:r>
            <a:endParaRPr lang="en-GB" sz="5400" dirty="0"/>
          </a:p>
        </p:txBody>
      </p:sp>
      <p:sp>
        <p:nvSpPr>
          <p:cNvPr id="7" name="Rectangle 6"/>
          <p:cNvSpPr/>
          <p:nvPr/>
        </p:nvSpPr>
        <p:spPr>
          <a:xfrm>
            <a:off x="4838310" y="3161050"/>
            <a:ext cx="914400" cy="6858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30149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Indexing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8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[3, 1],[4,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],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[2, 4],[3,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67400" y="205740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2,4</a:t>
            </a:r>
          </a:p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3,3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32040" y="2399675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3,1</a:t>
            </a:r>
          </a:p>
          <a:p>
            <a:r>
              <a:rPr lang="en-GB" sz="4400" dirty="0"/>
              <a:t>4,3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381000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a[1][0]</a:t>
            </a:r>
            <a:endParaRPr lang="en-GB" sz="5400" dirty="0"/>
          </a:p>
        </p:txBody>
      </p:sp>
      <p:sp>
        <p:nvSpPr>
          <p:cNvPr id="7" name="Rectangle 6"/>
          <p:cNvSpPr/>
          <p:nvPr/>
        </p:nvSpPr>
        <p:spPr>
          <a:xfrm>
            <a:off x="5867400" y="2133600"/>
            <a:ext cx="914400" cy="6858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53396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Slicing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8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[3, 1],[4,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],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[2, 4],[3,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72200" y="2078193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2,4</a:t>
            </a:r>
          </a:p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3,3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00600" y="2324725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3,1</a:t>
            </a:r>
          </a:p>
          <a:p>
            <a:r>
              <a:rPr lang="en-GB" sz="4400" dirty="0"/>
              <a:t>4,3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3810000"/>
            <a:ext cx="3657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a[0,0,0]</a:t>
            </a:r>
          </a:p>
          <a:p>
            <a:endParaRPr lang="en-GB" sz="5400" dirty="0"/>
          </a:p>
        </p:txBody>
      </p:sp>
      <p:sp>
        <p:nvSpPr>
          <p:cNvPr id="8" name="Rectangle 7"/>
          <p:cNvSpPr/>
          <p:nvPr/>
        </p:nvSpPr>
        <p:spPr>
          <a:xfrm>
            <a:off x="4800600" y="2470606"/>
            <a:ext cx="381000" cy="6858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72448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Slicing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8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[3, 1],[4,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],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[2, 4],[3,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67400" y="205740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2,4</a:t>
            </a:r>
          </a:p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3,3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32040" y="228725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3,1</a:t>
            </a:r>
          </a:p>
          <a:p>
            <a:r>
              <a:rPr lang="en-GB" sz="4400" dirty="0"/>
              <a:t>4,3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38100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a[0,1,0]</a:t>
            </a:r>
            <a:endParaRPr lang="en-GB" sz="5400" dirty="0"/>
          </a:p>
        </p:txBody>
      </p:sp>
      <p:sp>
        <p:nvSpPr>
          <p:cNvPr id="8" name="Rectangle 7"/>
          <p:cNvSpPr/>
          <p:nvPr/>
        </p:nvSpPr>
        <p:spPr>
          <a:xfrm>
            <a:off x="4932040" y="3092824"/>
            <a:ext cx="381000" cy="6858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32116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867400" y="2133600"/>
            <a:ext cx="838200" cy="6858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Slicing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8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[3, 1],[4,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],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[2, 4],[3,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67400" y="205740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2,4</a:t>
            </a:r>
          </a:p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3,3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2600" y="236220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3,1</a:t>
            </a:r>
          </a:p>
          <a:p>
            <a:r>
              <a:rPr lang="en-GB" sz="4400" dirty="0"/>
              <a:t>4,3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38100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a[:,0]</a:t>
            </a:r>
            <a:endParaRPr lang="en-GB" sz="5400" dirty="0"/>
          </a:p>
        </p:txBody>
      </p:sp>
      <p:sp>
        <p:nvSpPr>
          <p:cNvPr id="8" name="Rectangle 7"/>
          <p:cNvSpPr/>
          <p:nvPr/>
        </p:nvSpPr>
        <p:spPr>
          <a:xfrm>
            <a:off x="5562600" y="2438400"/>
            <a:ext cx="838200" cy="6858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676010" y="2924944"/>
            <a:ext cx="1295400" cy="6096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76010" y="4447808"/>
            <a:ext cx="1295400" cy="6096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30694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943600" y="2133600"/>
            <a:ext cx="381000" cy="12192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Slicing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8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[3, 1],[4,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],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[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	[2, 4],[3, 3]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	]</a:t>
            </a:r>
          </a:p>
          <a:p>
            <a:pPr>
              <a:buNone/>
            </a:pP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])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67400" y="205740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2,4</a:t>
            </a:r>
          </a:p>
          <a:p>
            <a:r>
              <a:rPr lang="en-GB" sz="4400" dirty="0">
                <a:solidFill>
                  <a:schemeClr val="bg1">
                    <a:lumMod val="65000"/>
                  </a:schemeClr>
                </a:solidFill>
              </a:rPr>
              <a:t>3,3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2600" y="2362200"/>
            <a:ext cx="1066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/>
              <a:t>3,1</a:t>
            </a:r>
          </a:p>
          <a:p>
            <a:r>
              <a:rPr lang="en-GB" sz="4400" dirty="0"/>
              <a:t>4,3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3810000"/>
            <a:ext cx="36576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a[:,:,0]</a:t>
            </a:r>
          </a:p>
          <a:p>
            <a:r>
              <a:rPr lang="en-GB" sz="3200" dirty="0"/>
              <a:t>Both slices, both rows, column 0</a:t>
            </a:r>
          </a:p>
        </p:txBody>
      </p:sp>
      <p:sp>
        <p:nvSpPr>
          <p:cNvPr id="8" name="Rectangle 7"/>
          <p:cNvSpPr/>
          <p:nvPr/>
        </p:nvSpPr>
        <p:spPr>
          <a:xfrm>
            <a:off x="5562600" y="2438400"/>
            <a:ext cx="381000" cy="14478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647437" y="2895600"/>
            <a:ext cx="609600" cy="6096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111080" y="2895600"/>
            <a:ext cx="609600" cy="6096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54333" y="4459307"/>
            <a:ext cx="609600" cy="6096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111080" y="4459307"/>
            <a:ext cx="609600" cy="6096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37535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Slicing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Remember, slicing range:</a:t>
            </a:r>
          </a:p>
          <a:p>
            <a:pPr>
              <a:buNone/>
            </a:pPr>
            <a:r>
              <a:rPr lang="en-GB" dirty="0"/>
              <a:t>		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a:b</a:t>
            </a:r>
          </a:p>
          <a:p>
            <a:r>
              <a:rPr lang="en-GB" dirty="0"/>
              <a:t>Means elements from 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GB" dirty="0"/>
              <a:t> up to </a:t>
            </a:r>
            <a:r>
              <a:rPr lang="en-GB" sz="28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b-1</a:t>
            </a:r>
          </a:p>
        </p:txBody>
      </p:sp>
    </p:spTree>
    <p:extLst>
      <p:ext uri="{BB962C8B-B14F-4D97-AF65-F5344CB8AC3E}">
        <p14:creationId xmlns:p14="http://schemas.microsoft.com/office/powerpoint/2010/main" val="206497844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Every element in an </a:t>
            </a:r>
            <a:r>
              <a:rPr lang="en-GB" sz="28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ndarray</a:t>
            </a:r>
            <a:r>
              <a:rPr lang="en-GB" dirty="0"/>
              <a:t> has </a:t>
            </a:r>
            <a:r>
              <a:rPr lang="en-GB" b="1" dirty="0"/>
              <a:t>the same type</a:t>
            </a:r>
          </a:p>
          <a:p>
            <a:r>
              <a:rPr lang="en-GB" b="1" dirty="0"/>
              <a:t>Basic types:</a:t>
            </a:r>
          </a:p>
          <a:p>
            <a:pPr lvl="1"/>
            <a:r>
              <a:rPr lang="en-GB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GB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GB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float</a:t>
            </a:r>
          </a:p>
          <a:p>
            <a:pPr lvl="1"/>
            <a:r>
              <a:rPr lang="en-GB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complex</a:t>
            </a:r>
          </a:p>
          <a:p>
            <a:pPr lvl="1"/>
            <a:r>
              <a:rPr lang="en-GB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GB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GB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object</a:t>
            </a:r>
          </a:p>
          <a:p>
            <a:pPr lvl="1"/>
            <a:r>
              <a:rPr lang="en-GB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string</a:t>
            </a:r>
          </a:p>
          <a:p>
            <a:pPr lvl="1"/>
            <a:r>
              <a:rPr lang="en-GB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unicode</a:t>
            </a:r>
            <a:endParaRPr lang="en-GB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577707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Types also have a </a:t>
            </a:r>
            <a:r>
              <a:rPr lang="en-GB" b="1" dirty="0"/>
              <a:t>defined size </a:t>
            </a:r>
            <a:r>
              <a:rPr lang="en-GB" dirty="0"/>
              <a:t>in bytes, e.g.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int32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float64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 size defines </a:t>
            </a:r>
            <a:r>
              <a:rPr lang="en-GB" b="1" dirty="0"/>
              <a:t>storage size and accuracy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To set the type:</a:t>
            </a:r>
          </a:p>
          <a:p>
            <a:pPr>
              <a:buNone/>
            </a:pPr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6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np.array</a:t>
            </a:r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([1,2], </a:t>
            </a:r>
            <a:r>
              <a:rPr lang="en-GB" sz="26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dtype</a:t>
            </a:r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=np.int32)</a:t>
            </a:r>
          </a:p>
          <a:p>
            <a:pPr>
              <a:buNone/>
            </a:pPr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print </a:t>
            </a:r>
            <a:r>
              <a:rPr lang="en-GB" sz="26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a.dtype</a:t>
            </a:r>
            <a:endParaRPr lang="en-GB" sz="2600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OUTPUT IS </a:t>
            </a:r>
            <a:r>
              <a:rPr lang="en-GB" sz="26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dtype</a:t>
            </a:r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('int32')</a:t>
            </a:r>
          </a:p>
        </p:txBody>
      </p:sp>
    </p:spTree>
    <p:extLst>
      <p:ext uri="{BB962C8B-B14F-4D97-AF65-F5344CB8AC3E}">
        <p14:creationId xmlns:p14="http://schemas.microsoft.com/office/powerpoint/2010/main" val="357956819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Iterating and Processing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You can </a:t>
            </a:r>
            <a:r>
              <a:rPr lang="en-GB" b="1" dirty="0"/>
              <a:t>iterate</a:t>
            </a:r>
            <a:r>
              <a:rPr lang="en-GB" dirty="0"/>
              <a:t> through a </a:t>
            </a:r>
            <a:r>
              <a:rPr lang="en-GB" dirty="0" err="1"/>
              <a:t>ndarray</a:t>
            </a:r>
            <a:r>
              <a:rPr lang="en-GB" dirty="0"/>
              <a:t> if you like:</a:t>
            </a:r>
          </a:p>
          <a:p>
            <a:pPr>
              <a:buNone/>
            </a:pPr>
            <a:r>
              <a:rPr lang="it-IT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for e in a:</a:t>
            </a:r>
          </a:p>
          <a:p>
            <a:pPr>
              <a:buNone/>
            </a:pPr>
            <a:r>
              <a:rPr lang="it-IT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    print e</a:t>
            </a:r>
          </a:p>
          <a:p>
            <a:pPr>
              <a:buNone/>
            </a:pPr>
            <a:r>
              <a:rPr lang="it-IT" dirty="0"/>
              <a:t>or </a:t>
            </a:r>
          </a:p>
          <a:p>
            <a:pPr>
              <a:buNone/>
            </a:pPr>
            <a:r>
              <a:rPr lang="it-IT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for e in a[0]:</a:t>
            </a:r>
          </a:p>
          <a:p>
            <a:pPr>
              <a:buNone/>
            </a:pPr>
            <a:r>
              <a:rPr lang="it-IT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    print e</a:t>
            </a:r>
          </a:p>
          <a:p>
            <a:pPr>
              <a:buNone/>
            </a:pPr>
            <a:r>
              <a:rPr lang="en-GB" dirty="0"/>
              <a:t>etc. but this is </a:t>
            </a:r>
            <a:r>
              <a:rPr lang="en-GB" b="1" dirty="0"/>
              <a:t>complicated</a:t>
            </a:r>
            <a:r>
              <a:rPr lang="en-GB" dirty="0"/>
              <a:t> an not advised</a:t>
            </a:r>
          </a:p>
          <a:p>
            <a:r>
              <a:rPr lang="en-GB" dirty="0"/>
              <a:t>There is </a:t>
            </a:r>
            <a:r>
              <a:rPr lang="en-GB" b="1" dirty="0"/>
              <a:t>a better way </a:t>
            </a:r>
            <a:r>
              <a:rPr lang="en-GB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186710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Multidimensional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936" y="2204864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000000"/>
                </a:solidFill>
                <a:latin typeface="Consolas"/>
              </a:rPr>
              <a:t>data2 = [[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], 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7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]]</a:t>
            </a:r>
          </a:p>
          <a:p>
            <a:pPr marL="0" indent="0">
              <a:buNone/>
            </a:pPr>
            <a:r>
              <a:rPr lang="en-GB" dirty="0">
                <a:solidFill>
                  <a:srgbClr val="000000"/>
                </a:solidFill>
                <a:latin typeface="Consolas"/>
              </a:rPr>
              <a:t>arr2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(data2)</a:t>
            </a: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arr2</a:t>
            </a: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arr2.ndim</a:t>
            </a: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arr2.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shape</a:t>
            </a:r>
          </a:p>
          <a:p>
            <a:pPr marL="0" indent="0">
              <a:buNone/>
            </a:pPr>
            <a:endParaRPr lang="en-GB" dirty="0">
              <a:solidFill>
                <a:srgbClr val="000000"/>
              </a:solidFill>
              <a:highlight>
                <a:srgbClr val="FFFF96"/>
              </a:highlight>
              <a:latin typeface="Consola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51125" y="2276872"/>
            <a:ext cx="1789272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OUTPUT</a:t>
            </a:r>
          </a:p>
          <a:p>
            <a:r>
              <a:rPr lang="en-GB" sz="3200" b="1" dirty="0"/>
              <a:t>[[1 2 3 4]</a:t>
            </a:r>
          </a:p>
          <a:p>
            <a:r>
              <a:rPr lang="en-GB" sz="3200" b="1" dirty="0"/>
              <a:t> [5 6 7 8]]</a:t>
            </a:r>
          </a:p>
          <a:p>
            <a:r>
              <a:rPr lang="en-GB" sz="3200" b="1" dirty="0"/>
              <a:t>2</a:t>
            </a:r>
          </a:p>
          <a:p>
            <a:r>
              <a:rPr lang="en-GB" sz="3200" b="1" dirty="0"/>
              <a:t>(2L, 4L)</a:t>
            </a:r>
          </a:p>
        </p:txBody>
      </p:sp>
    </p:spTree>
    <p:extLst>
      <p:ext uri="{BB962C8B-B14F-4D97-AF65-F5344CB8AC3E}">
        <p14:creationId xmlns:p14="http://schemas.microsoft.com/office/powerpoint/2010/main" val="64577943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Element-wise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a=a*2</a:t>
            </a:r>
          </a:p>
          <a:p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a=a+5</a:t>
            </a:r>
          </a:p>
          <a:p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a=</a:t>
            </a:r>
            <a:r>
              <a:rPr lang="en-GB" sz="26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a+b</a:t>
            </a:r>
            <a:endParaRPr lang="en-GB" sz="2600" dirty="0">
              <a:solidFill>
                <a:schemeClr val="dk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GB" dirty="0"/>
              <a:t>etc.</a:t>
            </a:r>
          </a:p>
          <a:p>
            <a:r>
              <a:rPr lang="en-GB" dirty="0"/>
              <a:t>Functions:</a:t>
            </a:r>
          </a:p>
          <a:p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a.sum()</a:t>
            </a:r>
          </a:p>
          <a:p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a.max()</a:t>
            </a:r>
          </a:p>
          <a:p>
            <a:r>
              <a:rPr lang="en-GB" sz="26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a.mean</a:t>
            </a:r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GB" sz="2600" dirty="0" err="1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a.round</a:t>
            </a:r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5776240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Slices and Indexes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a[0]=a[0]/2</a:t>
            </a:r>
          </a:p>
          <a:p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a[0,0,0]+=1</a:t>
            </a:r>
          </a:p>
          <a:p>
            <a:r>
              <a:rPr lang="en-GB" sz="2600" dirty="0">
                <a:solidFill>
                  <a:schemeClr val="dk1"/>
                </a:solidFill>
                <a:latin typeface="Courier New" pitchFamily="49" charset="0"/>
                <a:cs typeface="Courier New" pitchFamily="49" charset="0"/>
              </a:rPr>
              <a:t>a[:,1,1].sum()</a:t>
            </a:r>
          </a:p>
        </p:txBody>
      </p:sp>
    </p:spTree>
    <p:extLst>
      <p:ext uri="{BB962C8B-B14F-4D97-AF65-F5344CB8AC3E}">
        <p14:creationId xmlns:p14="http://schemas.microsoft.com/office/powerpoint/2010/main" val="453978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66928" cy="11430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arr2</a:t>
            </a:r>
          </a:p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arr2.ndim</a:t>
            </a:r>
          </a:p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type(arr2.ndim)</a:t>
            </a:r>
          </a:p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arr2.shape</a:t>
            </a:r>
          </a:p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type(arr2.shape)</a:t>
            </a:r>
          </a:p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arr2.shape[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</a:p>
          <a:p>
            <a:r>
              <a:rPr lang="en-GB" dirty="0">
                <a:solidFill>
                  <a:srgbClr val="0000FF"/>
                </a:solidFill>
                <a:highlight>
                  <a:srgbClr val="FFFF96"/>
                </a:highlight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 arr2.shape[</a:t>
            </a:r>
            <a:r>
              <a:rPr lang="en-GB" dirty="0">
                <a:solidFill>
                  <a:srgbClr val="800000"/>
                </a:solidFill>
                <a:highlight>
                  <a:srgbClr val="FFFF96"/>
                </a:highlight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highlight>
                  <a:srgbClr val="FFFF96"/>
                </a:highlight>
                <a:latin typeface="Consolas"/>
              </a:rPr>
              <a:t>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0447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каймление">
  <a:themeElements>
    <a:clrScheme name="Окаймление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Окаймление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каймлени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TM03090430[[fn=Окаймление]]</Template>
  <TotalTime>2999</TotalTime>
  <Words>3733</Words>
  <Application>Microsoft Office PowerPoint</Application>
  <PresentationFormat>Экран (4:3)</PresentationFormat>
  <Paragraphs>827</Paragraphs>
  <Slides>81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81</vt:i4>
      </vt:variant>
    </vt:vector>
  </HeadingPairs>
  <TitlesOfParts>
    <vt:vector size="89" baseType="lpstr">
      <vt:lpstr>Arial</vt:lpstr>
      <vt:lpstr>Calibri</vt:lpstr>
      <vt:lpstr>Consolas</vt:lpstr>
      <vt:lpstr>Corbel</vt:lpstr>
      <vt:lpstr>Courier New</vt:lpstr>
      <vt:lpstr>Times New Roman</vt:lpstr>
      <vt:lpstr>Wingdings</vt:lpstr>
      <vt:lpstr>Окаймление</vt:lpstr>
      <vt:lpstr>Advanced Python </vt:lpstr>
      <vt:lpstr>Introduction</vt:lpstr>
      <vt:lpstr>Numpy</vt:lpstr>
      <vt:lpstr>ndarrays</vt:lpstr>
      <vt:lpstr>*, +</vt:lpstr>
      <vt:lpstr>Shape and dtype</vt:lpstr>
      <vt:lpstr>Creating ndarrays</vt:lpstr>
      <vt:lpstr>Multidimensional arrays</vt:lpstr>
      <vt:lpstr>Презентация PowerPoint</vt:lpstr>
      <vt:lpstr>Презентация PowerPoint</vt:lpstr>
      <vt:lpstr>3d array</vt:lpstr>
      <vt:lpstr>3d array</vt:lpstr>
      <vt:lpstr>More making arrays</vt:lpstr>
      <vt:lpstr>Operations between arrays and scalars</vt:lpstr>
      <vt:lpstr>Operations between arrays and scalars</vt:lpstr>
      <vt:lpstr>Array creation functions</vt:lpstr>
      <vt:lpstr>Презентация PowerPoint</vt:lpstr>
      <vt:lpstr>Презентация PowerPoint</vt:lpstr>
      <vt:lpstr>NumPy data types 1</vt:lpstr>
      <vt:lpstr>NumPy data types 2</vt:lpstr>
      <vt:lpstr>astype</vt:lpstr>
      <vt:lpstr>astype - string to float </vt:lpstr>
      <vt:lpstr>Basic indexing and slicing (broadcasting)</vt:lpstr>
      <vt:lpstr>The original array has changed</vt:lpstr>
      <vt:lpstr>2d array</vt:lpstr>
      <vt:lpstr>3d array</vt:lpstr>
      <vt:lpstr>Indexing with slices – 1D</vt:lpstr>
      <vt:lpstr>Indexing with slices – 2D</vt:lpstr>
      <vt:lpstr>Indexing with slices – 2D</vt:lpstr>
      <vt:lpstr>Fancy indexing</vt:lpstr>
      <vt:lpstr>Transposing arrays  and swapping axes</vt:lpstr>
      <vt:lpstr>Inner Product  (dot operator)</vt:lpstr>
      <vt:lpstr>Inner Product (dot operator)</vt:lpstr>
      <vt:lpstr>arr*arr</vt:lpstr>
      <vt:lpstr>Fast element-wise array functions</vt:lpstr>
      <vt:lpstr>element-wise maximum</vt:lpstr>
      <vt:lpstr>element-wise add</vt:lpstr>
      <vt:lpstr>Zip two lists together</vt:lpstr>
      <vt:lpstr>Zip three lists together</vt:lpstr>
      <vt:lpstr>And is the same as</vt:lpstr>
      <vt:lpstr>conditionals</vt:lpstr>
      <vt:lpstr>where</vt:lpstr>
      <vt:lpstr>types</vt:lpstr>
      <vt:lpstr>where(arr &gt; 0, 2, -2)</vt:lpstr>
      <vt:lpstr>where(arr &gt; 0, 2, arr)</vt:lpstr>
      <vt:lpstr>Mathematical and statistical methods</vt:lpstr>
      <vt:lpstr>Axis</vt:lpstr>
      <vt:lpstr>Mean of rows/columns (axis)</vt:lpstr>
      <vt:lpstr>Sum different axis</vt:lpstr>
      <vt:lpstr>Cumulative sum</vt:lpstr>
      <vt:lpstr>Cumulative product</vt:lpstr>
      <vt:lpstr>Methods for Boolean arrays</vt:lpstr>
      <vt:lpstr>Methods for Boolean arrays</vt:lpstr>
      <vt:lpstr>Sorting 1 </vt:lpstr>
      <vt:lpstr>SORTING 2</vt:lpstr>
      <vt:lpstr>Unique and other set logic</vt:lpstr>
      <vt:lpstr>Презентация PowerPoint</vt:lpstr>
      <vt:lpstr>Testing Membership </vt:lpstr>
      <vt:lpstr>Storing arrays on disk in binary format</vt:lpstr>
      <vt:lpstr>Saving multiple arrays</vt:lpstr>
      <vt:lpstr>np.load returns dict-like object</vt:lpstr>
      <vt:lpstr>Saving and loading text files</vt:lpstr>
      <vt:lpstr>Indexing elements in a NumPy array</vt:lpstr>
      <vt:lpstr>Two-dimensional array  slicing</vt:lpstr>
      <vt:lpstr>3d 2x2x2</vt:lpstr>
      <vt:lpstr>Indexing</vt:lpstr>
      <vt:lpstr>Indexing</vt:lpstr>
      <vt:lpstr>Indexing</vt:lpstr>
      <vt:lpstr>Indexing</vt:lpstr>
      <vt:lpstr>Indexing</vt:lpstr>
      <vt:lpstr>Indexing</vt:lpstr>
      <vt:lpstr>Slicing</vt:lpstr>
      <vt:lpstr>Slicing</vt:lpstr>
      <vt:lpstr>Slicing</vt:lpstr>
      <vt:lpstr>Slicing</vt:lpstr>
      <vt:lpstr>Slicing</vt:lpstr>
      <vt:lpstr>Data Types</vt:lpstr>
      <vt:lpstr>Data Types</vt:lpstr>
      <vt:lpstr>Iterating and Processing</vt:lpstr>
      <vt:lpstr>Element-wise Operations</vt:lpstr>
      <vt:lpstr>Slices and Indexes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extras</dc:title>
  <dc:creator>John R Woodward</dc:creator>
  <cp:lastModifiedBy>Владислав Карюкин</cp:lastModifiedBy>
  <cp:revision>55</cp:revision>
  <cp:lastPrinted>2016-11-11T14:00:31Z</cp:lastPrinted>
  <dcterms:created xsi:type="dcterms:W3CDTF">2015-11-18T14:58:17Z</dcterms:created>
  <dcterms:modified xsi:type="dcterms:W3CDTF">2021-11-11T08:02:17Z</dcterms:modified>
</cp:coreProperties>
</file>